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7" r:id="rId1"/>
  </p:sldMasterIdLst>
  <p:notesMasterIdLst>
    <p:notesMasterId r:id="rId21"/>
  </p:notesMasterIdLst>
  <p:sldIdLst>
    <p:sldId id="256" r:id="rId2"/>
    <p:sldId id="272" r:id="rId3"/>
    <p:sldId id="273" r:id="rId4"/>
    <p:sldId id="257" r:id="rId5"/>
    <p:sldId id="260" r:id="rId6"/>
    <p:sldId id="258" r:id="rId7"/>
    <p:sldId id="261" r:id="rId8"/>
    <p:sldId id="262" r:id="rId9"/>
    <p:sldId id="263" r:id="rId10"/>
    <p:sldId id="270" r:id="rId11"/>
    <p:sldId id="271" r:id="rId12"/>
    <p:sldId id="264" r:id="rId13"/>
    <p:sldId id="265" r:id="rId14"/>
    <p:sldId id="266" r:id="rId15"/>
    <p:sldId id="267" r:id="rId16"/>
    <p:sldId id="268" r:id="rId17"/>
    <p:sldId id="269" r:id="rId18"/>
    <p:sldId id="274" r:id="rId19"/>
    <p:sldId id="25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3"/>
    <p:restoredTop sz="94675"/>
  </p:normalViewPr>
  <p:slideViewPr>
    <p:cSldViewPr snapToGrid="0" snapToObjects="1">
      <p:cViewPr varScale="1">
        <p:scale>
          <a:sx n="109" d="100"/>
          <a:sy n="109" d="100"/>
        </p:scale>
        <p:origin x="1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thyknight/Documents/Swansea%20Univesity/Research/Corona%20Virus%20Digital/HE%20workload%20graph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td19969\Downloads\Headline%20graphs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C67-A746-B4EF-86F79E1F7F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67-A746-B4EF-86F79E1F7F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C67-A746-B4EF-86F79E1F7F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C67-A746-B4EF-86F79E1F7F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Northern Ireland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907</c:v>
                </c:pt>
                <c:pt idx="1">
                  <c:v>110</c:v>
                </c:pt>
                <c:pt idx="2">
                  <c:v>104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2-2B4F-BABD-138AF5E39E2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Disciplinary Affiliation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Medicine and dentistry</c:v>
                </c:pt>
                <c:pt idx="1">
                  <c:v>Subjects allied to medicine</c:v>
                </c:pt>
                <c:pt idx="2">
                  <c:v>Biological sciences</c:v>
                </c:pt>
                <c:pt idx="3">
                  <c:v>Veterinary sciences</c:v>
                </c:pt>
                <c:pt idx="4">
                  <c:v>Agriculture and related subjects</c:v>
                </c:pt>
                <c:pt idx="5">
                  <c:v>Physical sciences</c:v>
                </c:pt>
                <c:pt idx="6">
                  <c:v>Mathematical sciences</c:v>
                </c:pt>
                <c:pt idx="7">
                  <c:v>Computer science</c:v>
                </c:pt>
                <c:pt idx="8">
                  <c:v>Engineering and technology</c:v>
                </c:pt>
                <c:pt idx="9">
                  <c:v>Architecture, building and planning</c:v>
                </c:pt>
                <c:pt idx="10">
                  <c:v>Social science</c:v>
                </c:pt>
                <c:pt idx="11">
                  <c:v>Law</c:v>
                </c:pt>
                <c:pt idx="12">
                  <c:v>Business and administrative studies</c:v>
                </c:pt>
                <c:pt idx="13">
                  <c:v>Mass communications and documentation</c:v>
                </c:pt>
                <c:pt idx="14">
                  <c:v>Languages </c:v>
                </c:pt>
                <c:pt idx="15">
                  <c:v>Historical and philosophical studies</c:v>
                </c:pt>
                <c:pt idx="16">
                  <c:v>Creative arts and design</c:v>
                </c:pt>
                <c:pt idx="17">
                  <c:v>Education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10</c:v>
                </c:pt>
                <c:pt idx="1">
                  <c:v>53</c:v>
                </c:pt>
                <c:pt idx="2">
                  <c:v>39</c:v>
                </c:pt>
                <c:pt idx="3">
                  <c:v>3</c:v>
                </c:pt>
                <c:pt idx="4">
                  <c:v>1</c:v>
                </c:pt>
                <c:pt idx="5">
                  <c:v>40</c:v>
                </c:pt>
                <c:pt idx="6">
                  <c:v>29</c:v>
                </c:pt>
                <c:pt idx="7">
                  <c:v>119</c:v>
                </c:pt>
                <c:pt idx="8">
                  <c:v>46</c:v>
                </c:pt>
                <c:pt idx="9">
                  <c:v>12</c:v>
                </c:pt>
                <c:pt idx="10">
                  <c:v>155</c:v>
                </c:pt>
                <c:pt idx="11">
                  <c:v>33</c:v>
                </c:pt>
                <c:pt idx="12">
                  <c:v>99</c:v>
                </c:pt>
                <c:pt idx="13">
                  <c:v>14</c:v>
                </c:pt>
                <c:pt idx="14">
                  <c:v>55</c:v>
                </c:pt>
                <c:pt idx="15">
                  <c:v>65</c:v>
                </c:pt>
                <c:pt idx="16">
                  <c:v>67</c:v>
                </c:pt>
                <c:pt idx="17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0-7C4A-8051-48D23AC24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17535183"/>
        <c:axId val="1033202735"/>
      </c:barChart>
      <c:catAx>
        <c:axId val="1017535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202735"/>
        <c:crosses val="autoZero"/>
        <c:auto val="1"/>
        <c:lblAlgn val="ctr"/>
        <c:lblOffset val="100"/>
        <c:noMultiLvlLbl val="0"/>
      </c:catAx>
      <c:valAx>
        <c:axId val="1033202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53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Position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Position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746-D34D-852B-68EA906641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746-D34D-852B-68EA9066411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746-D34D-852B-68EA9066411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746-D34D-852B-68EA9066411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746-D34D-852B-68EA90664114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746-D34D-852B-68EA906641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Lectuer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 / 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265</c:v>
                </c:pt>
                <c:pt idx="1">
                  <c:v>470</c:v>
                </c:pt>
                <c:pt idx="2">
                  <c:v>159</c:v>
                </c:pt>
                <c:pt idx="3">
                  <c:v>28</c:v>
                </c:pt>
                <c:pt idx="4">
                  <c:v>62</c:v>
                </c:pt>
                <c:pt idx="5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B-A14D-A6F8-E71967C97C1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Strongly Agree or Agree</c:v>
                </c:pt>
              </c:strCache>
            </c:strRef>
          </c:tx>
          <c:spPr>
            <a:noFill/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"I feel prepared to deliver online learning, teaching and assessment"</c:v>
                </c:pt>
                <c:pt idx="1">
                  <c:v>"I feel confident in my ability to facilitate online learning, teaching and assessment"</c:v>
                </c:pt>
                <c:pt idx="2">
                  <c:v>"My institution has been supportive in facilitating the move to online learning, teaching and assessment"</c:v>
                </c:pt>
                <c:pt idx="3">
                  <c:v>"I can access appropriate technologies to support my online learning, teaching and assessment"</c:v>
                </c:pt>
              </c:strCache>
            </c:strRef>
          </c:cat>
          <c:val>
            <c:numRef>
              <c:f>Sheet2!$B$2:$B$5</c:f>
              <c:numCache>
                <c:formatCode>0.0%</c:formatCode>
                <c:ptCount val="4"/>
                <c:pt idx="0">
                  <c:v>0.495</c:v>
                </c:pt>
                <c:pt idx="1">
                  <c:v>0.60599999999999998</c:v>
                </c:pt>
                <c:pt idx="2">
                  <c:v>0.72699999999999998</c:v>
                </c:pt>
                <c:pt idx="3">
                  <c:v>0.81699999999999995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F-404C-9C91-D7A5D6920C1F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Disagree or Strongly Disagree</c:v>
                </c:pt>
              </c:strCache>
            </c:strRef>
          </c:tx>
          <c:spPr>
            <a:pattFill prst="pct50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"I feel prepared to deliver online learning, teaching and assessment"</c:v>
                </c:pt>
                <c:pt idx="1">
                  <c:v>"I feel confident in my ability to facilitate online learning, teaching and assessment"</c:v>
                </c:pt>
                <c:pt idx="2">
                  <c:v>"My institution has been supportive in facilitating the move to online learning, teaching and assessment"</c:v>
                </c:pt>
                <c:pt idx="3">
                  <c:v>"I can access appropriate technologies to support my online learning, teaching and assessment"</c:v>
                </c:pt>
              </c:strCache>
            </c:strRef>
          </c:cat>
          <c:val>
            <c:numRef>
              <c:f>Sheet2!$C$2:$C$5</c:f>
              <c:numCache>
                <c:formatCode>0.0%</c:formatCode>
                <c:ptCount val="4"/>
                <c:pt idx="0">
                  <c:v>0.505</c:v>
                </c:pt>
                <c:pt idx="1">
                  <c:v>0.39400000000000002</c:v>
                </c:pt>
                <c:pt idx="2">
                  <c:v>0.27300000000000002</c:v>
                </c:pt>
                <c:pt idx="3">
                  <c:v>0.183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F-404C-9C91-D7A5D6920C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60353663"/>
        <c:axId val="1723617183"/>
      </c:barChart>
      <c:catAx>
        <c:axId val="13603536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617183"/>
        <c:crosses val="autoZero"/>
        <c:auto val="1"/>
        <c:lblAlgn val="ctr"/>
        <c:lblOffset val="100"/>
        <c:noMultiLvlLbl val="0"/>
      </c:catAx>
      <c:valAx>
        <c:axId val="172361718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353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Preparedness, confidence, support and access by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discipline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Preparedness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23</c:v>
                </c:pt>
                <c:pt idx="1">
                  <c:v>10</c:v>
                </c:pt>
                <c:pt idx="2">
                  <c:v>19</c:v>
                </c:pt>
                <c:pt idx="3">
                  <c:v>11</c:v>
                </c:pt>
                <c:pt idx="4">
                  <c:v>66</c:v>
                </c:pt>
                <c:pt idx="5">
                  <c:v>20</c:v>
                </c:pt>
                <c:pt idx="6">
                  <c:v>52</c:v>
                </c:pt>
                <c:pt idx="7">
                  <c:v>16</c:v>
                </c:pt>
                <c:pt idx="8">
                  <c:v>35</c:v>
                </c:pt>
                <c:pt idx="9">
                  <c:v>14</c:v>
                </c:pt>
                <c:pt idx="10">
                  <c:v>22</c:v>
                </c:pt>
                <c:pt idx="11">
                  <c:v>26</c:v>
                </c:pt>
                <c:pt idx="1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E-F544-B936-BBC76713B0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Confidence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24</c:v>
                </c:pt>
                <c:pt idx="1">
                  <c:v>15</c:v>
                </c:pt>
                <c:pt idx="2">
                  <c:v>21</c:v>
                </c:pt>
                <c:pt idx="3">
                  <c:v>13</c:v>
                </c:pt>
                <c:pt idx="4">
                  <c:v>72</c:v>
                </c:pt>
                <c:pt idx="5">
                  <c:v>22</c:v>
                </c:pt>
                <c:pt idx="6">
                  <c:v>57</c:v>
                </c:pt>
                <c:pt idx="7">
                  <c:v>17</c:v>
                </c:pt>
                <c:pt idx="8">
                  <c:v>44</c:v>
                </c:pt>
                <c:pt idx="9">
                  <c:v>19</c:v>
                </c:pt>
                <c:pt idx="10">
                  <c:v>25</c:v>
                </c:pt>
                <c:pt idx="11">
                  <c:v>30</c:v>
                </c:pt>
                <c:pt idx="1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E-F544-B936-BBC76713B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Support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15</c:v>
                </c:pt>
                <c:pt idx="4">
                  <c:v>82</c:v>
                </c:pt>
                <c:pt idx="5">
                  <c:v>25</c:v>
                </c:pt>
                <c:pt idx="6">
                  <c:v>75</c:v>
                </c:pt>
                <c:pt idx="7">
                  <c:v>19</c:v>
                </c:pt>
                <c:pt idx="8">
                  <c:v>49</c:v>
                </c:pt>
                <c:pt idx="9">
                  <c:v>22</c:v>
                </c:pt>
                <c:pt idx="10">
                  <c:v>35</c:v>
                </c:pt>
                <c:pt idx="11">
                  <c:v>25</c:v>
                </c:pt>
                <c:pt idx="1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E-F544-B936-BBC76713B0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Access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34</c:v>
                </c:pt>
                <c:pt idx="1">
                  <c:v>26</c:v>
                </c:pt>
                <c:pt idx="2">
                  <c:v>26</c:v>
                </c:pt>
                <c:pt idx="3">
                  <c:v>17</c:v>
                </c:pt>
                <c:pt idx="4">
                  <c:v>95</c:v>
                </c:pt>
                <c:pt idx="5">
                  <c:v>30</c:v>
                </c:pt>
                <c:pt idx="6">
                  <c:v>98</c:v>
                </c:pt>
                <c:pt idx="7">
                  <c:v>22</c:v>
                </c:pt>
                <c:pt idx="8">
                  <c:v>55</c:v>
                </c:pt>
                <c:pt idx="9">
                  <c:v>31</c:v>
                </c:pt>
                <c:pt idx="10">
                  <c:v>41</c:v>
                </c:pt>
                <c:pt idx="1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E-F544-B936-BBC76713B0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034368495"/>
        <c:axId val="1017599759"/>
      </c:barChart>
      <c:catAx>
        <c:axId val="103436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599759"/>
        <c:crosses val="autoZero"/>
        <c:auto val="1"/>
        <c:lblAlgn val="ctr"/>
        <c:lblOffset val="100"/>
        <c:noMultiLvlLbl val="0"/>
      </c:catAx>
      <c:valAx>
        <c:axId val="10175997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3436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PREPAREDNESS, CONFIDENCE, SUPPORT</a:t>
            </a:r>
            <a:r>
              <a:rPr lang="en-US" baseline="0" dirty="0"/>
              <a:t> and ACCESS</a:t>
            </a:r>
            <a:r>
              <a:rPr lang="en-US" dirty="0"/>
              <a:t>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POSITION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Preparedness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</c:v>
                </c:pt>
                <c:pt idx="1">
                  <c:v>203</c:v>
                </c:pt>
                <c:pt idx="2">
                  <c:v>60</c:v>
                </c:pt>
                <c:pt idx="3">
                  <c:v>0</c:v>
                </c:pt>
                <c:pt idx="4">
                  <c:v>23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C-CC47-9839-E54504B9E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Confidence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lumMod val="114000"/>
                  </a:schemeClr>
                </a:gs>
                <a:gs pos="100000">
                  <a:schemeClr val="accent2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116</c:v>
                </c:pt>
                <c:pt idx="1">
                  <c:v>228</c:v>
                </c:pt>
                <c:pt idx="2">
                  <c:v>73</c:v>
                </c:pt>
                <c:pt idx="3">
                  <c:v>0</c:v>
                </c:pt>
                <c:pt idx="4">
                  <c:v>26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7C-CC47-9839-E54504B9E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Support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8000"/>
                    <a:lumMod val="114000"/>
                  </a:schemeClr>
                </a:gs>
                <a:gs pos="100000">
                  <a:schemeClr val="accent3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138</c:v>
                </c:pt>
                <c:pt idx="1">
                  <c:v>243</c:v>
                </c:pt>
                <c:pt idx="2">
                  <c:v>102</c:v>
                </c:pt>
                <c:pt idx="3">
                  <c:v>13</c:v>
                </c:pt>
                <c:pt idx="4">
                  <c:v>29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7C-CC47-9839-E54504B9E4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Access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8000"/>
                    <a:lumMod val="114000"/>
                  </a:schemeClr>
                </a:gs>
                <a:gs pos="100000">
                  <a:schemeClr val="accent4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173</c:v>
                </c:pt>
                <c:pt idx="1">
                  <c:v>305</c:v>
                </c:pt>
                <c:pt idx="2">
                  <c:v>101</c:v>
                </c:pt>
                <c:pt idx="3">
                  <c:v>19</c:v>
                </c:pt>
                <c:pt idx="4">
                  <c:v>44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7C-CC47-9839-E54504B9E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7683039"/>
        <c:axId val="1035391167"/>
      </c:barChart>
      <c:valAx>
        <c:axId val="10353911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7683039"/>
        <c:crosses val="autoZero"/>
        <c:crossBetween val="between"/>
      </c:valAx>
      <c:catAx>
        <c:axId val="1037683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3911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/>
              <a:t>Branch of professional services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Sheet1!$A$1:$A$16</c:f>
              <c:strCache>
                <c:ptCount val="16"/>
                <c:pt idx="0">
                  <c:v>Accommodation Services</c:v>
                </c:pt>
                <c:pt idx="1">
                  <c:v>Commercial Services </c:v>
                </c:pt>
                <c:pt idx="2">
                  <c:v>Employability  </c:v>
                </c:pt>
                <c:pt idx="3">
                  <c:v>Estates &amp; Facilities </c:v>
                </c:pt>
                <c:pt idx="4">
                  <c:v>Finance  </c:v>
                </c:pt>
                <c:pt idx="5">
                  <c:v>Human Resources  </c:v>
                </c:pt>
                <c:pt idx="6">
                  <c:v>International &amp; Partnerships  </c:v>
                </c:pt>
                <c:pt idx="7">
                  <c:v>IT/AV  </c:v>
                </c:pt>
                <c:pt idx="8">
                  <c:v>Learning &amp; Teaching/Academic Support  </c:v>
                </c:pt>
                <c:pt idx="9">
                  <c:v>Libraries   </c:v>
                </c:pt>
                <c:pt idx="10">
                  <c:v>Marketing &amp; Comms </c:v>
                </c:pt>
                <c:pt idx="11">
                  <c:v>Planning &amp; Operations  </c:v>
                </c:pt>
                <c:pt idx="12">
                  <c:v>Recruitment &amp; Admissions  </c:v>
                </c:pt>
                <c:pt idx="13">
                  <c:v>Research/Innovation/Enterprise </c:v>
                </c:pt>
                <c:pt idx="14">
                  <c:v>Student Support </c:v>
                </c:pt>
                <c:pt idx="15">
                  <c:v>Other  </c:v>
                </c:pt>
              </c:strCache>
            </c:strRef>
          </c:cat>
          <c:val>
            <c:numRef>
              <c:f>Sheet1!$B$1:$B$16</c:f>
              <c:numCache>
                <c:formatCode>0.00%</c:formatCode>
                <c:ptCount val="16"/>
                <c:pt idx="0">
                  <c:v>0.02</c:v>
                </c:pt>
                <c:pt idx="1">
                  <c:v>8.9999999999999993E-3</c:v>
                </c:pt>
                <c:pt idx="2">
                  <c:v>0.02</c:v>
                </c:pt>
                <c:pt idx="3">
                  <c:v>5.3999999999999999E-2</c:v>
                </c:pt>
                <c:pt idx="4">
                  <c:v>3.5000000000000003E-2</c:v>
                </c:pt>
                <c:pt idx="5">
                  <c:v>2.3E-2</c:v>
                </c:pt>
                <c:pt idx="6">
                  <c:v>2.5000000000000001E-2</c:v>
                </c:pt>
                <c:pt idx="7">
                  <c:v>8.4000000000000005E-2</c:v>
                </c:pt>
                <c:pt idx="8">
                  <c:v>0.192</c:v>
                </c:pt>
                <c:pt idx="9">
                  <c:v>0.121</c:v>
                </c:pt>
                <c:pt idx="10">
                  <c:v>0.03</c:v>
                </c:pt>
                <c:pt idx="11">
                  <c:v>4.2999999999999997E-2</c:v>
                </c:pt>
                <c:pt idx="12">
                  <c:v>5.3999999999999999E-2</c:v>
                </c:pt>
                <c:pt idx="13">
                  <c:v>0.11799999999999999</c:v>
                </c:pt>
                <c:pt idx="14">
                  <c:v>0.16700000000000001</c:v>
                </c:pt>
                <c:pt idx="15">
                  <c:v>0.152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D-834E-8076-BE6FE6CBB2A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399419728"/>
        <c:axId val="1519837024"/>
      </c:barChart>
      <c:catAx>
        <c:axId val="139941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837024"/>
        <c:crosses val="autoZero"/>
        <c:auto val="1"/>
        <c:lblAlgn val="ctr"/>
        <c:lblOffset val="100"/>
        <c:noMultiLvlLbl val="0"/>
      </c:catAx>
      <c:valAx>
        <c:axId val="151983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941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has working from home affected your ability to do your job?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Sheet3!$A$2:$A$4</c:f>
              <c:strCache>
                <c:ptCount val="3"/>
                <c:pt idx="0">
                  <c:v>Working from home has enhanced my ability to do my job</c:v>
                </c:pt>
                <c:pt idx="1">
                  <c:v>Working from home has made no difference to my ability to do my job</c:v>
                </c:pt>
                <c:pt idx="2">
                  <c:v>Working from home has reduced my ability to do my job</c:v>
                </c:pt>
              </c:strCache>
            </c:strRef>
          </c:cat>
          <c:val>
            <c:numRef>
              <c:f>Sheet3!$B$2:$B$4</c:f>
              <c:numCache>
                <c:formatCode>0.00%</c:formatCode>
                <c:ptCount val="3"/>
                <c:pt idx="0">
                  <c:v>0.254</c:v>
                </c:pt>
                <c:pt idx="1">
                  <c:v>0.52200000000000002</c:v>
                </c:pt>
                <c:pt idx="2">
                  <c:v>0.224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2-194C-A681-B0BBC8D4F6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7760576"/>
        <c:axId val="837762224"/>
      </c:barChart>
      <c:catAx>
        <c:axId val="8377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762224"/>
        <c:crosses val="autoZero"/>
        <c:auto val="1"/>
        <c:lblAlgn val="ctr"/>
        <c:lblOffset val="100"/>
        <c:noMultiLvlLbl val="0"/>
      </c:catAx>
      <c:valAx>
        <c:axId val="83776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76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has working from home affected your productivity 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Sheet4!$A$2:$A$4</c:f>
              <c:strCache>
                <c:ptCount val="3"/>
                <c:pt idx="0">
                  <c:v>Working from home has made me more productive</c:v>
                </c:pt>
                <c:pt idx="1">
                  <c:v>Working from home has had no impact on my productivity</c:v>
                </c:pt>
                <c:pt idx="2">
                  <c:v>Working from home has made me less productive</c:v>
                </c:pt>
              </c:strCache>
            </c:strRef>
          </c:cat>
          <c:val>
            <c:numRef>
              <c:f>Sheet4!$B$2:$B$4</c:f>
              <c:numCache>
                <c:formatCode>0.00%</c:formatCode>
                <c:ptCount val="3"/>
                <c:pt idx="0">
                  <c:v>0.46600000000000003</c:v>
                </c:pt>
                <c:pt idx="1">
                  <c:v>0.35</c:v>
                </c:pt>
                <c:pt idx="2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7-514B-BF5F-FECF80ED618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0266928"/>
        <c:axId val="1222536256"/>
      </c:barChart>
      <c:catAx>
        <c:axId val="152026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2536256"/>
        <c:crosses val="autoZero"/>
        <c:auto val="1"/>
        <c:lblAlgn val="ctr"/>
        <c:lblOffset val="100"/>
        <c:noMultiLvlLbl val="0"/>
      </c:catAx>
      <c:valAx>
        <c:axId val="122253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26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have changes in your work due to the COVID-19 pandemic impacted on your mental and physical health?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Sheet5!$B$2</c:f>
              <c:strCache>
                <c:ptCount val="1"/>
                <c:pt idx="0">
                  <c:v>Mental Health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Sheet5!$A$3:$A$5</c:f>
              <c:strCache>
                <c:ptCount val="3"/>
                <c:pt idx="0">
                  <c:v>Positive impact</c:v>
                </c:pt>
                <c:pt idx="1">
                  <c:v>No impact</c:v>
                </c:pt>
                <c:pt idx="2">
                  <c:v>Negative impact</c:v>
                </c:pt>
              </c:strCache>
            </c:strRef>
          </c:cat>
          <c:val>
            <c:numRef>
              <c:f>Sheet5!$B$3:$B$5</c:f>
              <c:numCache>
                <c:formatCode>0.00%</c:formatCode>
                <c:ptCount val="3"/>
                <c:pt idx="0">
                  <c:v>0.20499999999999999</c:v>
                </c:pt>
                <c:pt idx="1">
                  <c:v>0.247</c:v>
                </c:pt>
                <c:pt idx="2">
                  <c:v>0.54800000000000004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3-0147-9F52-B36079A6D849}"/>
            </c:ext>
          </c:extLst>
        </c:ser>
        <c:ser>
          <c:idx val="1"/>
          <c:order val="1"/>
          <c:tx>
            <c:strRef>
              <c:f>Sheet5!$C$2</c:f>
              <c:strCache>
                <c:ptCount val="1"/>
                <c:pt idx="0">
                  <c:v>Physical Health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Sheet5!$A$3:$A$5</c:f>
              <c:strCache>
                <c:ptCount val="3"/>
                <c:pt idx="0">
                  <c:v>Positive impact</c:v>
                </c:pt>
                <c:pt idx="1">
                  <c:v>No impact</c:v>
                </c:pt>
                <c:pt idx="2">
                  <c:v>Negative impact</c:v>
                </c:pt>
              </c:strCache>
            </c:strRef>
          </c:cat>
          <c:val>
            <c:numRef>
              <c:f>Sheet5!$C$3:$C$5</c:f>
              <c:numCache>
                <c:formatCode>0.00%</c:formatCode>
                <c:ptCount val="3"/>
                <c:pt idx="0">
                  <c:v>0.24099999999999999</c:v>
                </c:pt>
                <c:pt idx="1">
                  <c:v>0.25900000000000001</c:v>
                </c:pt>
                <c:pt idx="2">
                  <c:v>0.501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23-0147-9F52-B36079A6D8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7649600"/>
        <c:axId val="317651248"/>
      </c:barChart>
      <c:catAx>
        <c:axId val="31764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51248"/>
        <c:crosses val="autoZero"/>
        <c:auto val="1"/>
        <c:lblAlgn val="ctr"/>
        <c:lblOffset val="100"/>
        <c:noMultiLvlLbl val="0"/>
      </c:catAx>
      <c:valAx>
        <c:axId val="31765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4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How would you rate the competency of your university’s senior leadership through the pandemic? (e.g. Vice-Chancellor, Pro-Vice Chancellor level)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Sheet6!$A$2:$A$6</c:f>
              <c:strCache>
                <c:ptCount val="5"/>
                <c:pt idx="0">
                  <c:v>Extremely competent</c:v>
                </c:pt>
                <c:pt idx="1">
                  <c:v>Somewhat competent</c:v>
                </c:pt>
                <c:pt idx="2">
                  <c:v>Neither competent nor incompetent</c:v>
                </c:pt>
                <c:pt idx="3">
                  <c:v>Somewhat incompetent</c:v>
                </c:pt>
                <c:pt idx="4">
                  <c:v>Extremely incompetent</c:v>
                </c:pt>
              </c:strCache>
            </c:strRef>
          </c:cat>
          <c:val>
            <c:numRef>
              <c:f>Sheet6!$B$2:$B$6</c:f>
              <c:numCache>
                <c:formatCode>0.00%</c:formatCode>
                <c:ptCount val="5"/>
                <c:pt idx="0">
                  <c:v>0.254</c:v>
                </c:pt>
                <c:pt idx="1">
                  <c:v>0.38700000000000001</c:v>
                </c:pt>
                <c:pt idx="2">
                  <c:v>0.17</c:v>
                </c:pt>
                <c:pt idx="3">
                  <c:v>0.129</c:v>
                </c:pt>
                <c:pt idx="4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8-2B44-A97B-20B569D959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8413008"/>
        <c:axId val="318414656"/>
      </c:barChart>
      <c:catAx>
        <c:axId val="31841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4656"/>
        <c:crosses val="autoZero"/>
        <c:auto val="1"/>
        <c:lblAlgn val="ctr"/>
        <c:lblOffset val="100"/>
        <c:noMultiLvlLbl val="0"/>
      </c:catAx>
      <c:valAx>
        <c:axId val="3184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In the future what would be your preferred mode of work?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F08-3A4A-949F-8E21F7C175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F08-3A4A-949F-8E21F7C175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F08-3A4A-949F-8E21F7C175F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F08-3A4A-949F-8E21F7C175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65FC45E-2DED-E045-8663-2CB742920112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08-3A4A-949F-8E21F7C175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BBDD286-C08C-334D-ADFA-AC3D6175E088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08-3A4A-949F-8E21F7C175F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8A1DDE9-3108-3E4F-8C85-7C774BC99C07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08-3A4A-949F-8E21F7C175F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DB00C60B-E1BB-C749-9719-6FDA5F7A1C5F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F08-3A4A-949F-8E21F7C175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Sheet2!$A$2:$A$5</c:f>
              <c:strCache>
                <c:ptCount val="4"/>
                <c:pt idx="0">
                  <c:v>Exclusively home-based</c:v>
                </c:pt>
                <c:pt idx="1">
                  <c:v>Blended</c:v>
                </c:pt>
                <c:pt idx="2">
                  <c:v>Exclusively campus-based</c:v>
                </c:pt>
                <c:pt idx="3">
                  <c:v>Other</c:v>
                </c:pt>
              </c:strCache>
            </c:strRef>
          </c:cat>
          <c:val>
            <c:numRef>
              <c:f>Sheet2!$B$2:$B$5</c:f>
              <c:numCache>
                <c:formatCode>0.00%</c:formatCode>
                <c:ptCount val="4"/>
                <c:pt idx="0">
                  <c:v>0.14799999999999999</c:v>
                </c:pt>
                <c:pt idx="1">
                  <c:v>0.71399999999999997</c:v>
                </c:pt>
                <c:pt idx="2">
                  <c:v>0.112</c:v>
                </c:pt>
                <c:pt idx="3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08-3A4A-949F-8E21F7C175F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D0A17-0727-BC41-B09A-8A54398D9B7E}" type="datetimeFigureOut">
              <a:rPr lang="en-GB" smtClean="0"/>
              <a:t>25/05/2021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C6A28-8F67-9C43-81C4-0F1E65D7E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24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C6A28-8F67-9C43-81C4-0F1E65D7EE7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73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5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26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55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3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10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2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4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543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2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45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7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79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en/view-image.php?image=323495&amp;picture=covid-19-concep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rbartender.com/2020/employee-engagement/remote-work-strategies-support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en/photo/1126838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proftomcrick.com/" TargetMode="External"/><Relationship Id="rId3" Type="http://schemas.openxmlformats.org/officeDocument/2006/relationships/hyperlink" Target="https://doi.org/10.1093/itnow/bwab005" TargetMode="External"/><Relationship Id="rId7" Type="http://schemas.openxmlformats.org/officeDocument/2006/relationships/hyperlink" Target="mailto:thomas.crick@swansea.ac.uk" TargetMode="External"/><Relationship Id="rId2" Type="http://schemas.openxmlformats.org/officeDocument/2006/relationships/hyperlink" Target="https://cronfa.swan.ac.uk/Record/cronfa5627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nkhe.com/blogs/academic-lives-are-in-transition/" TargetMode="External"/><Relationship Id="rId5" Type="http://schemas.openxmlformats.org/officeDocument/2006/relationships/hyperlink" Target="https://www.natureindex.com/news-blog/forced-shift-to-online-teaching-in-coronavirus-pandemic-unleashes-educators-deepest-job-fears-" TargetMode="External"/><Relationship Id="rId4" Type="http://schemas.openxmlformats.org/officeDocument/2006/relationships/hyperlink" Target="https://doi.org/10.1007/s10734-020-00561-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25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92392-EF43-6B44-958F-0AB710F13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505" y="623571"/>
            <a:ext cx="10260990" cy="352388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000" b="1" dirty="0"/>
              <a:t>“Emergency remote teaching”, digital disruption and a new (ab)normal: reflections on the impacts of COVID-19 on UK universities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E27D0-AA83-4846-92C5-AE46F8D36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505" y="4953258"/>
            <a:ext cx="10260990" cy="1352578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500" b="1" dirty="0">
                <a:solidFill>
                  <a:schemeClr val="bg2"/>
                </a:solidFill>
              </a:rPr>
              <a:t>Professor Tom Crick</a:t>
            </a:r>
            <a:br>
              <a:rPr lang="en-US" sz="1500" b="1" dirty="0">
                <a:solidFill>
                  <a:schemeClr val="bg2"/>
                </a:solidFill>
              </a:rPr>
            </a:br>
            <a:r>
              <a:rPr lang="en-US" sz="1500" dirty="0">
                <a:solidFill>
                  <a:schemeClr val="bg2"/>
                </a:solidFill>
              </a:rPr>
              <a:t>Professor of Digital Education &amp; Policy,</a:t>
            </a:r>
            <a:br>
              <a:rPr lang="en-US" sz="1500" dirty="0">
                <a:solidFill>
                  <a:schemeClr val="bg2"/>
                </a:solidFill>
              </a:rPr>
            </a:br>
            <a:r>
              <a:rPr lang="en-US" sz="1500" dirty="0">
                <a:solidFill>
                  <a:schemeClr val="bg2"/>
                </a:solidFill>
              </a:rPr>
              <a:t>Swansea University, UK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bg2"/>
                </a:solidFill>
              </a:rPr>
              <a:t>@</a:t>
            </a:r>
            <a:r>
              <a:rPr lang="en-US" sz="1500" dirty="0" err="1">
                <a:solidFill>
                  <a:schemeClr val="bg2"/>
                </a:solidFill>
              </a:rPr>
              <a:t>ProFTOMCRICK</a:t>
            </a:r>
            <a:br>
              <a:rPr lang="en-US" sz="1500" dirty="0">
                <a:solidFill>
                  <a:schemeClr val="bg2"/>
                </a:solidFill>
              </a:rPr>
            </a:br>
            <a:r>
              <a:rPr lang="en-US" sz="1500" dirty="0">
                <a:solidFill>
                  <a:schemeClr val="bg2"/>
                </a:solidFill>
              </a:rPr>
              <a:t>@EDUCATIONSU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CCB7302-B298-1949-BD7E-CA7DF7688D43}"/>
              </a:ext>
            </a:extLst>
          </p:cNvPr>
          <p:cNvSpPr txBox="1">
            <a:spLocks/>
          </p:cNvSpPr>
          <p:nvPr/>
        </p:nvSpPr>
        <p:spPr>
          <a:xfrm>
            <a:off x="10621107" y="6361634"/>
            <a:ext cx="1476803" cy="3093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b="1" dirty="0">
                <a:solidFill>
                  <a:schemeClr val="bg2"/>
                </a:solidFill>
              </a:rPr>
              <a:t>#AEL2021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Picture 8" descr="Text, logo&#10;&#10;Description automatically generated">
            <a:extLst>
              <a:ext uri="{FF2B5EF4-FFF2-40B4-BE49-F238E27FC236}">
                <a16:creationId xmlns:a16="http://schemas.microsoft.com/office/drawing/2014/main" id="{B9C622B9-AFD6-AE4A-A63B-78A58DB20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77" y="5400968"/>
            <a:ext cx="1905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8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A8C9-ABDD-CA4B-883E-9DEB668D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3" y="1143000"/>
            <a:ext cx="4243753" cy="5437902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/>
              <a:t>Drawing on data from 3 major empirical studies over the last 12 months, consulting +7000 UK HE workers </a:t>
            </a:r>
            <a:endParaRPr lang="en-US" sz="4000" dirty="0"/>
          </a:p>
        </p:txBody>
      </p:sp>
      <p:pic>
        <p:nvPicPr>
          <p:cNvPr id="5" name="Content Placeholder 4" descr="A picture containing berry, fruit&#10;&#10;Description automatically generated">
            <a:extLst>
              <a:ext uri="{FF2B5EF4-FFF2-40B4-BE49-F238E27FC236}">
                <a16:creationId xmlns:a16="http://schemas.microsoft.com/office/drawing/2014/main" id="{C3A7F4B0-EE25-1B40-8ADC-680380D2DE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7991"/>
          <a:stretch/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37" name="Rectangle 22">
            <a:extLst>
              <a:ext uri="{FF2B5EF4-FFF2-40B4-BE49-F238E27FC236}">
                <a16:creationId xmlns:a16="http://schemas.microsoft.com/office/drawing/2014/main" id="{B86EAD8C-E6F5-45BA-86CF-3EED09D84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8837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8E99F79F-E65C-2F4D-A4A7-333098069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alphaModFix/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9091" t="3903" b="51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D0B5694-D2BD-4AAC-ADA6-9F6C620C9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7DEE60-BB2F-4ADD-9F95-B1CFF03BE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4FEE3-7E33-D544-A3E9-74F8D9EEA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0" y="1447800"/>
            <a:ext cx="639870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dirty="0"/>
              <a:t>UK HE academic staff</a:t>
            </a:r>
            <a:r>
              <a:rPr lang="en-US" sz="4400" dirty="0"/>
              <a:t>:</a:t>
            </a:r>
            <a:br>
              <a:rPr lang="en-US" sz="4400" dirty="0"/>
            </a:br>
            <a:r>
              <a:rPr lang="en-US" sz="4400" dirty="0"/>
              <a:t>Immediate perspectives on transitioning to remote working</a:t>
            </a:r>
          </a:p>
        </p:txBody>
      </p:sp>
    </p:spTree>
    <p:extLst>
      <p:ext uri="{BB962C8B-B14F-4D97-AF65-F5344CB8AC3E}">
        <p14:creationId xmlns:p14="http://schemas.microsoft.com/office/powerpoint/2010/main" val="2968720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F7A0790-4C8A-B940-A9AE-67E1F68ACB7A}"/>
              </a:ext>
            </a:extLst>
          </p:cNvPr>
          <p:cNvSpPr txBox="1"/>
          <p:nvPr/>
        </p:nvSpPr>
        <p:spPr>
          <a:xfrm>
            <a:off x="648930" y="629266"/>
            <a:ext cx="5616217" cy="162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spc="-15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8677D-8DB9-0F48-8A7E-A06C81FF8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556952"/>
            <a:ext cx="5616216" cy="46668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Online attitudinal survey of educators (worldwide/across sectors), generating almost N=3000 responses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Distributed through professional networks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N=1,148 responses academics working in UK universities: England n=907; Wales n=110; Scotland n=104; Northern Ireland N=25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Respondents representing all disciplinary fields &amp; career hierarchy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Gender split: 58% female, 39% male, 1% prefer to self-describe,  2% prefer not to say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Employment status: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79% Full-Time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83% Open-Ended Contracts</a:t>
            </a:r>
          </a:p>
          <a:p>
            <a:pPr>
              <a:lnSpc>
                <a:spcPct val="90000"/>
              </a:lnSpc>
            </a:pPr>
            <a:endParaRPr lang="en-US" sz="1300" dirty="0"/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1F7E4252-2F8C-4EA5-8B25-80F4D86EE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E682A4-5C0C-437A-88CB-93903D44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4139" y="0"/>
            <a:ext cx="463828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BCB0AB8E-3445-441A-B43E-CED27841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906400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202AA6-BAFE-417F-904D-4F7027D36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F737CDB-9CFA-CC45-9EF9-E6D322F506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808468"/>
              </p:ext>
            </p:extLst>
          </p:nvPr>
        </p:nvGraphicFramePr>
        <p:xfrm>
          <a:off x="7563742" y="971079"/>
          <a:ext cx="3980139" cy="556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017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0DD2-581E-7440-8909-D8CA78E0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87" y="77673"/>
            <a:ext cx="9905998" cy="924339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Respondent Profiles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222087B-525E-3046-A9F2-FC98E8D4F9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529988"/>
              </p:ext>
            </p:extLst>
          </p:nvPr>
        </p:nvGraphicFramePr>
        <p:xfrm>
          <a:off x="4785142" y="968148"/>
          <a:ext cx="692315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D40ADF-C3D4-0B48-9056-B78B81F9E5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373972"/>
              </p:ext>
            </p:extLst>
          </p:nvPr>
        </p:nvGraphicFramePr>
        <p:xfrm>
          <a:off x="580890" y="968146"/>
          <a:ext cx="437873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2550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EE934-FE2B-D84E-AE0A-74CAD777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35" y="0"/>
            <a:ext cx="9905998" cy="940904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Headline findings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3ADC6FB-EFE1-0942-ADD2-472E4D7F3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73262"/>
              </p:ext>
            </p:extLst>
          </p:nvPr>
        </p:nvGraphicFramePr>
        <p:xfrm>
          <a:off x="539262" y="861392"/>
          <a:ext cx="11218984" cy="5499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273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B7B317A-C702-A343-B6C7-87D1F76576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9327210"/>
              </p:ext>
            </p:extLst>
          </p:nvPr>
        </p:nvGraphicFramePr>
        <p:xfrm>
          <a:off x="467139" y="570579"/>
          <a:ext cx="11330609" cy="595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217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430BB2-0245-7544-A474-8619177B23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2652473"/>
              </p:ext>
            </p:extLst>
          </p:nvPr>
        </p:nvGraphicFramePr>
        <p:xfrm>
          <a:off x="448281" y="354751"/>
          <a:ext cx="11121887" cy="637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123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3EBD3-5ACC-A841-AC43-D6511395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735" y="142460"/>
            <a:ext cx="9905998" cy="118938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Themes from open text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49EE-726A-6A40-BD98-AA4EDF83E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3487"/>
            <a:ext cx="10276864" cy="510871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err="1"/>
              <a:t>D</a:t>
            </a:r>
            <a:r>
              <a:rPr lang="en-US" sz="2600" dirty="0" err="1">
                <a:solidFill>
                  <a:schemeClr val="tx1"/>
                </a:solidFill>
              </a:rPr>
              <a:t>estabilisation</a:t>
            </a:r>
            <a:r>
              <a:rPr lang="en-US" sz="2600" dirty="0">
                <a:solidFill>
                  <a:schemeClr val="tx1"/>
                </a:solidFill>
              </a:rPr>
              <a:t> of student </a:t>
            </a:r>
            <a:r>
              <a:rPr lang="en-US" sz="2600" dirty="0"/>
              <a:t>marketplace in the UK:</a:t>
            </a:r>
            <a:endParaRPr lang="en-US" sz="2600" dirty="0">
              <a:solidFill>
                <a:schemeClr val="tx1"/>
              </a:solidFill>
            </a:endParaRP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issues of recruitment and retention; threat from private HE providers and </a:t>
            </a:r>
            <a:r>
              <a:rPr lang="en-US" sz="2600" dirty="0" err="1">
                <a:solidFill>
                  <a:schemeClr val="tx1"/>
                </a:solidFill>
              </a:rPr>
              <a:t>edtech</a:t>
            </a:r>
            <a:r>
              <a:rPr lang="en-US" sz="2600" dirty="0">
                <a:solidFill>
                  <a:schemeClr val="tx1"/>
                </a:solidFill>
              </a:rPr>
              <a:t> sector;</a:t>
            </a:r>
          </a:p>
          <a:p>
            <a:r>
              <a:rPr lang="en-US" sz="2600" dirty="0"/>
              <a:t>E</a:t>
            </a:r>
            <a:r>
              <a:rPr lang="en-US" sz="2600" dirty="0">
                <a:solidFill>
                  <a:schemeClr val="tx1"/>
                </a:solidFill>
              </a:rPr>
              <a:t>conomic impact not only in terms of decreased revenue from tuition fees but other university services and by extension to local economies/national GDP;</a:t>
            </a:r>
          </a:p>
          <a:p>
            <a:r>
              <a:rPr lang="en-US" sz="2600" dirty="0" err="1"/>
              <a:t>D</a:t>
            </a:r>
            <a:r>
              <a:rPr lang="en-US" sz="2600" dirty="0" err="1">
                <a:solidFill>
                  <a:schemeClr val="tx1"/>
                </a:solidFill>
              </a:rPr>
              <a:t>eprofessionalisation</a:t>
            </a:r>
            <a:r>
              <a:rPr lang="en-US" sz="2600" dirty="0">
                <a:solidFill>
                  <a:schemeClr val="tx1"/>
                </a:solidFill>
              </a:rPr>
              <a:t>, dumbing-down; </a:t>
            </a:r>
          </a:p>
          <a:p>
            <a:r>
              <a:rPr lang="en-US" sz="2600" dirty="0" err="1"/>
              <a:t>P</a:t>
            </a:r>
            <a:r>
              <a:rPr lang="en-US" sz="2600" dirty="0" err="1">
                <a:solidFill>
                  <a:schemeClr val="tx1"/>
                </a:solidFill>
              </a:rPr>
              <a:t>recarisation</a:t>
            </a:r>
            <a:r>
              <a:rPr lang="en-US" sz="2600" dirty="0">
                <a:solidFill>
                  <a:schemeClr val="tx1"/>
                </a:solidFill>
              </a:rPr>
              <a:t>, jobs obsolescence, job cuts;</a:t>
            </a:r>
          </a:p>
          <a:p>
            <a:r>
              <a:rPr lang="en-US" sz="2600" dirty="0"/>
              <a:t>W</a:t>
            </a:r>
            <a:r>
              <a:rPr lang="en-US" sz="2600" dirty="0">
                <a:solidFill>
                  <a:schemeClr val="tx1"/>
                </a:solidFill>
              </a:rPr>
              <a:t>ork intensification, gender inequality;</a:t>
            </a:r>
          </a:p>
          <a:p>
            <a:r>
              <a:rPr lang="en-US" sz="2600" dirty="0"/>
              <a:t>C</a:t>
            </a:r>
            <a:r>
              <a:rPr lang="en-US" sz="2600" dirty="0">
                <a:solidFill>
                  <a:schemeClr val="tx1"/>
                </a:solidFill>
              </a:rPr>
              <a:t>essation of research: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impact on academic </a:t>
            </a:r>
            <a:r>
              <a:rPr lang="en-US" sz="2600" dirty="0" err="1">
                <a:solidFill>
                  <a:schemeClr val="tx1"/>
                </a:solidFill>
              </a:rPr>
              <a:t>labour</a:t>
            </a:r>
            <a:r>
              <a:rPr lang="en-US" sz="2600" dirty="0">
                <a:solidFill>
                  <a:schemeClr val="tx1"/>
                </a:solidFill>
              </a:rPr>
              <a:t> market (</a:t>
            </a:r>
            <a:r>
              <a:rPr lang="en-US" sz="2600" dirty="0"/>
              <a:t>e.g.</a:t>
            </a:r>
            <a:r>
              <a:rPr lang="en-US" sz="2600" dirty="0">
                <a:solidFill>
                  <a:schemeClr val="tx1"/>
                </a:solidFill>
              </a:rPr>
              <a:t> ECRs)</a:t>
            </a:r>
          </a:p>
          <a:p>
            <a:r>
              <a:rPr lang="en-US" sz="2600" dirty="0"/>
              <a:t>L</a:t>
            </a:r>
            <a:r>
              <a:rPr lang="en-US" sz="2600" dirty="0">
                <a:solidFill>
                  <a:schemeClr val="tx1"/>
                </a:solidFill>
              </a:rPr>
              <a:t>imited identification with digital affordances and digital practice.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6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Glasses on top of a book">
            <a:extLst>
              <a:ext uri="{FF2B5EF4-FFF2-40B4-BE49-F238E27FC236}">
                <a16:creationId xmlns:a16="http://schemas.microsoft.com/office/drawing/2014/main" id="{1BE84849-A062-4EE9-8B3C-C583DE79EDD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</a:blip>
          <a:srcRect t="15094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521AC3-11BE-6D44-8A74-6A28746F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172" y="2663719"/>
            <a:ext cx="8825658" cy="33295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b="1" dirty="0">
                <a:solidFill>
                  <a:schemeClr val="tx1"/>
                </a:solidFill>
              </a:rPr>
              <a:t>HE academic staff: </a:t>
            </a:r>
            <a:r>
              <a:rPr lang="en-US" sz="7200" dirty="0">
                <a:solidFill>
                  <a:schemeClr val="tx1"/>
                </a:solidFill>
              </a:rPr>
              <a:t>impact on welfare, health and wellbeing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2939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picture containing outdoor, sky, plant, land&#10;&#10;Description automatically generated">
            <a:extLst>
              <a:ext uri="{FF2B5EF4-FFF2-40B4-BE49-F238E27FC236}">
                <a16:creationId xmlns:a16="http://schemas.microsoft.com/office/drawing/2014/main" id="{F2CB6E16-F792-9E4D-938A-D74AB8B8D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23391" r="9091"/>
          <a:stretch/>
        </p:blipFill>
        <p:spPr>
          <a:xfrm>
            <a:off x="20" y="12367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909CAA-DA05-024A-AAFE-B683CF1A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1" y="98617"/>
            <a:ext cx="8825658" cy="114140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dirty="0"/>
              <a:t>“</a:t>
            </a:r>
            <a:r>
              <a:rPr lang="en-US" sz="7200" dirty="0" err="1"/>
              <a:t>Pandemia</a:t>
            </a:r>
            <a:r>
              <a:rPr lang="en-US" sz="7200" dirty="0"/>
              <a:t>”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441FC-6585-3448-A139-0E791B0E5B67}"/>
              </a:ext>
            </a:extLst>
          </p:cNvPr>
          <p:cNvSpPr txBox="1"/>
          <p:nvPr/>
        </p:nvSpPr>
        <p:spPr>
          <a:xfrm>
            <a:off x="1117814" y="1229565"/>
            <a:ext cx="96791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Overview</a:t>
            </a:r>
          </a:p>
          <a:p>
            <a:r>
              <a:rPr lang="en-US" dirty="0"/>
              <a:t>International survey of N=2649 academics; n=1099 UK (65% female; 61% open-ended contracts; 66% from ”research intensive” universities </a:t>
            </a:r>
          </a:p>
          <a:p>
            <a:endParaRPr lang="en-US" dirty="0"/>
          </a:p>
          <a:p>
            <a:r>
              <a:rPr lang="en-US" b="1" dirty="0"/>
              <a:t>Key Themes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Crisis-management = creep of undemocratic forms of institutional governance; cost-cutting (disaster management); </a:t>
            </a:r>
            <a:r>
              <a:rPr lang="en-US" dirty="0" err="1"/>
              <a:t>deprioritisation</a:t>
            </a:r>
            <a:r>
              <a:rPr lang="en-US" dirty="0"/>
              <a:t> of research;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Impaired trust in university leadership;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in </a:t>
            </a:r>
            <a:r>
              <a:rPr lang="en-US" dirty="0" err="1"/>
              <a:t>labour</a:t>
            </a:r>
            <a:r>
              <a:rPr lang="en-US" dirty="0"/>
              <a:t> </a:t>
            </a:r>
            <a:r>
              <a:rPr lang="en-US" dirty="0" err="1"/>
              <a:t>casualisation</a:t>
            </a:r>
            <a:r>
              <a:rPr lang="en-US" dirty="0"/>
              <a:t>; job insecurity;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Rise in work exploitation and work-based inequalities;</a:t>
            </a:r>
          </a:p>
          <a:p>
            <a:endParaRPr lang="en-US" dirty="0"/>
          </a:p>
          <a:p>
            <a:r>
              <a:rPr lang="en-US" b="1" dirty="0"/>
              <a:t>Headline Statistics</a:t>
            </a:r>
          </a:p>
          <a:p>
            <a:r>
              <a:rPr lang="en-US" dirty="0"/>
              <a:t>84%: corporate response of universities has contributed to work related stress</a:t>
            </a:r>
          </a:p>
          <a:p>
            <a:r>
              <a:rPr lang="en-US" dirty="0"/>
              <a:t>85%: suffering from digital fatigue</a:t>
            </a:r>
          </a:p>
          <a:p>
            <a:r>
              <a:rPr lang="en-US" dirty="0"/>
              <a:t>77%: feeling demotivated</a:t>
            </a:r>
          </a:p>
          <a:p>
            <a:r>
              <a:rPr lang="en-US" dirty="0"/>
              <a:t>81%: major damage to the job prospects of ECRs</a:t>
            </a:r>
          </a:p>
          <a:p>
            <a:r>
              <a:rPr lang="en-US" dirty="0"/>
              <a:t>92%: changes to academics’ working lives as a consequence of institutional responses to COVID-19 have resulted in long-lasting impacts to health and wellbeing</a:t>
            </a:r>
          </a:p>
        </p:txBody>
      </p:sp>
    </p:spTree>
    <p:extLst>
      <p:ext uri="{BB962C8B-B14F-4D97-AF65-F5344CB8AC3E}">
        <p14:creationId xmlns:p14="http://schemas.microsoft.com/office/powerpoint/2010/main" val="8682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Sunlit desk">
            <a:extLst>
              <a:ext uri="{FF2B5EF4-FFF2-40B4-BE49-F238E27FC236}">
                <a16:creationId xmlns:a16="http://schemas.microsoft.com/office/drawing/2014/main" id="{05A38EFE-051E-441F-8D47-E4C66E9659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</a:blip>
          <a:srcRect l="9091" t="10374" b="130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D0B5694-D2BD-4AAC-ADA6-9F6C620C9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67DEE60-BB2F-4ADD-9F95-B1CFF03BE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1AFB7A-8A9A-5F40-8B9C-A2F2A3CA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4338" y="1570892"/>
            <a:ext cx="5719273" cy="45251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/>
              <a:t>HE professional </a:t>
            </a:r>
            <a:r>
              <a:rPr lang="en-US" sz="5600" b="1" dirty="0"/>
              <a:t>service staff</a:t>
            </a:r>
            <a:r>
              <a:rPr lang="en-US" sz="5600" dirty="0"/>
              <a:t>: </a:t>
            </a:r>
            <a:br>
              <a:rPr lang="en-US" sz="5600" dirty="0"/>
            </a:br>
            <a:br>
              <a:rPr lang="en-US" sz="5600" dirty="0"/>
            </a:br>
            <a:r>
              <a:rPr lang="en-US" sz="5600" dirty="0"/>
              <a:t>Work experiences under COVID-19</a:t>
            </a:r>
          </a:p>
        </p:txBody>
      </p:sp>
    </p:spTree>
    <p:extLst>
      <p:ext uri="{BB962C8B-B14F-4D97-AF65-F5344CB8AC3E}">
        <p14:creationId xmlns:p14="http://schemas.microsoft.com/office/powerpoint/2010/main" val="9130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025FD-80B4-E749-B1A8-74DC410D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469557"/>
            <a:ext cx="3108626" cy="6116594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EBEBEB"/>
                </a:solidFill>
              </a:rPr>
              <a:t>Sample</a:t>
            </a:r>
            <a:br>
              <a:rPr lang="en-US" sz="3600" dirty="0">
                <a:solidFill>
                  <a:srgbClr val="EBEBEB"/>
                </a:solidFill>
              </a:rPr>
            </a:br>
            <a:br>
              <a:rPr lang="en-US" sz="3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Number of completed surveys</a:t>
            </a:r>
            <a:r>
              <a:rPr lang="en-US" sz="1600" dirty="0">
                <a:solidFill>
                  <a:srgbClr val="EBEBEB"/>
                </a:solidFill>
              </a:rPr>
              <a:t>: N=4801 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Gender 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Male</a:t>
            </a:r>
            <a:r>
              <a:rPr lang="en-US" sz="1600" dirty="0">
                <a:solidFill>
                  <a:srgbClr val="EBEBEB"/>
                </a:solidFill>
              </a:rPr>
              <a:t>		             28%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Female</a:t>
            </a:r>
            <a:r>
              <a:rPr lang="en-US" sz="1600" dirty="0">
                <a:solidFill>
                  <a:srgbClr val="EBEBEB"/>
                </a:solidFill>
              </a:rPr>
              <a:t>	                     71%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Prefer to self-describe </a:t>
            </a:r>
            <a:r>
              <a:rPr lang="en-US" sz="1600" dirty="0">
                <a:solidFill>
                  <a:srgbClr val="EBEBEB"/>
                </a:solidFill>
              </a:rPr>
              <a:t>1% 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Employment status </a:t>
            </a:r>
            <a:r>
              <a:rPr lang="en-US" sz="1600" dirty="0">
                <a:solidFill>
                  <a:srgbClr val="EBEBEB"/>
                </a:solidFill>
              </a:rPr>
              <a:t>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Part-time</a:t>
            </a:r>
            <a:r>
              <a:rPr lang="en-US" sz="1600" dirty="0">
                <a:solidFill>
                  <a:srgbClr val="EBEBEB"/>
                </a:solidFill>
              </a:rPr>
              <a:t>		22%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Full-time</a:t>
            </a:r>
            <a:r>
              <a:rPr lang="en-US" sz="1600" dirty="0">
                <a:solidFill>
                  <a:srgbClr val="EBEBEB"/>
                </a:solidFill>
              </a:rPr>
              <a:t>		78%	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Type of institution 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Pre-1992	</a:t>
            </a:r>
            <a:r>
              <a:rPr lang="en-US" sz="1600" dirty="0">
                <a:solidFill>
                  <a:srgbClr val="EBEBEB"/>
                </a:solidFill>
              </a:rPr>
              <a:t>	64%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Post-1992</a:t>
            </a:r>
            <a:r>
              <a:rPr lang="en-US" sz="1600" dirty="0">
                <a:solidFill>
                  <a:srgbClr val="EBEBEB"/>
                </a:solidFill>
              </a:rPr>
              <a:t>	28%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dirty="0">
                <a:solidFill>
                  <a:srgbClr val="EBEBEB"/>
                </a:solidFill>
              </a:rPr>
              <a:t>Not sure 		8%	</a:t>
            </a:r>
            <a:br>
              <a:rPr lang="en-US" sz="3600" dirty="0">
                <a:solidFill>
                  <a:srgbClr val="EBEBEB"/>
                </a:solidFill>
              </a:rPr>
            </a:br>
            <a:endParaRPr lang="en-US" sz="3600" dirty="0">
              <a:solidFill>
                <a:srgbClr val="EBEBEB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C294E91-DB59-004F-82B1-2CA1FE67D8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930067"/>
              </p:ext>
            </p:extLst>
          </p:nvPr>
        </p:nvGraphicFramePr>
        <p:xfrm>
          <a:off x="4720781" y="1143001"/>
          <a:ext cx="7092277" cy="54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9118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B5C57-1B50-AF44-A889-3112E0D3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Impact on work ability and work productivity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D870E03-2AF3-9A44-AD6A-C0C2E76372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840042"/>
              </p:ext>
            </p:extLst>
          </p:nvPr>
        </p:nvGraphicFramePr>
        <p:xfrm>
          <a:off x="5796525" y="62401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2817058-1953-5D40-A2B0-CC777DACE1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788904"/>
              </p:ext>
            </p:extLst>
          </p:nvPr>
        </p:nvGraphicFramePr>
        <p:xfrm>
          <a:off x="5808882" y="349078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571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1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B960A-5E09-6846-A9B4-89EBEF55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Impact on mental and physical health and wellbeing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998F82E-7DBC-5E40-A77F-F6000E0F0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370469"/>
              </p:ext>
            </p:extLst>
          </p:nvPr>
        </p:nvGraphicFramePr>
        <p:xfrm>
          <a:off x="5301049" y="1414848"/>
          <a:ext cx="6237807" cy="508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6685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AFC795-D059-4E49-98B0-4595B6CD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267363"/>
            <a:ext cx="8947522" cy="1400530"/>
          </a:xfrm>
        </p:spPr>
        <p:txBody>
          <a:bodyPr anchor="ctr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64% of respondents rate their university’s senior leadership through the pandemic as: </a:t>
            </a:r>
            <a:r>
              <a:rPr lang="en-US" u="sng" dirty="0">
                <a:solidFill>
                  <a:srgbClr val="FFFFFF"/>
                </a:solidFill>
              </a:rPr>
              <a:t>COMPETENT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09BB965-1ECB-284E-AF26-E6323F095A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594619"/>
              </p:ext>
            </p:extLst>
          </p:nvPr>
        </p:nvGraphicFramePr>
        <p:xfrm>
          <a:off x="1103312" y="2560607"/>
          <a:ext cx="8947522" cy="4025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6427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4F5F5-240C-034B-82A4-88ABC83A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80" y="2288328"/>
            <a:ext cx="3522879" cy="447082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A longer-term move away  from campuses?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7621922-04FA-584D-AB79-6AD59BC01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466023"/>
              </p:ext>
            </p:extLst>
          </p:nvPr>
        </p:nvGraphicFramePr>
        <p:xfrm>
          <a:off x="5102125" y="1223322"/>
          <a:ext cx="6859217" cy="5535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221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3EBD3-5ACC-A841-AC43-D6511395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735" y="142460"/>
            <a:ext cx="9905998" cy="118938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Looking ahead…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49EE-726A-6A40-BD98-AA4EDF83E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892" y="1331843"/>
            <a:ext cx="10574215" cy="5108713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The COVID-19 context has clearly not gone away, but has shifted — </a:t>
            </a:r>
            <a:r>
              <a:rPr lang="en-US" sz="2600" b="1" dirty="0"/>
              <a:t>a new (ab) normal?</a:t>
            </a:r>
            <a:r>
              <a:rPr lang="en-US" sz="2600" dirty="0"/>
              <a:t>;</a:t>
            </a:r>
          </a:p>
          <a:p>
            <a:r>
              <a:rPr lang="en-US" sz="2600" dirty="0"/>
              <a:t>Challenges/opportunities presented from “emergency remote teaching” and rapid shift to online LT&amp;A;</a:t>
            </a:r>
          </a:p>
          <a:p>
            <a:r>
              <a:rPr lang="en-US" sz="2600" dirty="0"/>
              <a:t>Impact across different settings, disciplines and domains;</a:t>
            </a:r>
          </a:p>
          <a:p>
            <a:r>
              <a:rPr lang="en-US" sz="2600" dirty="0"/>
              <a:t>Renewed focus on digital pedagogy and practice (faculty, students, society?);</a:t>
            </a:r>
          </a:p>
          <a:p>
            <a:r>
              <a:rPr lang="en-US" sz="2600" dirty="0"/>
              <a:t>Investment in professional development?</a:t>
            </a:r>
          </a:p>
          <a:p>
            <a:r>
              <a:rPr lang="en-US" sz="2600" dirty="0"/>
              <a:t>More criticality needed on widespread application of </a:t>
            </a:r>
            <a:r>
              <a:rPr lang="en-US" sz="2600" dirty="0" err="1"/>
              <a:t>edtech</a:t>
            </a:r>
            <a:r>
              <a:rPr lang="en-US" sz="2600" dirty="0"/>
              <a:t>;</a:t>
            </a:r>
          </a:p>
          <a:p>
            <a:r>
              <a:rPr lang="en-US" sz="2600" dirty="0"/>
              <a:t>Wider policy context: post-COVID economic recovery, increased focus on “digital”, future skills demands.</a:t>
            </a:r>
            <a:endParaRPr lang="en-US" sz="2600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1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BFAC-0803-424A-A866-D79764CE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67" y="143796"/>
            <a:ext cx="9905998" cy="9591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Thank you/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diolch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yn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fawr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br>
              <a:rPr lang="en-US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9C7CF-232B-5440-B204-00DB0353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557" y="1161535"/>
            <a:ext cx="11244648" cy="3914557"/>
          </a:xfrm>
        </p:spPr>
        <p:txBody>
          <a:bodyPr>
            <a:noAutofit/>
          </a:bodyPr>
          <a:lstStyle/>
          <a:p>
            <a:r>
              <a:rPr lang="en-US" sz="1200" dirty="0" err="1"/>
              <a:t>Watermeyer</a:t>
            </a:r>
            <a:r>
              <a:rPr lang="en-US" sz="1200" dirty="0"/>
              <a:t>, R., Shankar, K., Crick, T., Knight, C., </a:t>
            </a:r>
            <a:r>
              <a:rPr lang="en-US" sz="1200" dirty="0" err="1"/>
              <a:t>McGaughey</a:t>
            </a:r>
            <a:r>
              <a:rPr lang="en-US" sz="1200" dirty="0"/>
              <a:t>, F., Hardman, J., Suri, V.R., Chung, R. and Phelan, D. (2021). ‘</a:t>
            </a:r>
            <a:r>
              <a:rPr lang="en-US" sz="1200" dirty="0" err="1"/>
              <a:t>Pandemia</a:t>
            </a:r>
            <a:r>
              <a:rPr lang="en-US" sz="1200" dirty="0"/>
              <a:t>’: A reckoning of UK universities’ corporate response to COVID-19 and its academic fallout. </a:t>
            </a:r>
            <a:r>
              <a:rPr lang="en-US" sz="1200" i="1" dirty="0"/>
              <a:t>British Journal of Sociology of Education (forthcoming)</a:t>
            </a:r>
          </a:p>
          <a:p>
            <a:r>
              <a:rPr lang="en-US" sz="1200" dirty="0"/>
              <a:t>Crick, T., Knight, C., </a:t>
            </a:r>
            <a:r>
              <a:rPr lang="en-US" sz="1200" dirty="0" err="1"/>
              <a:t>Watermeyer</a:t>
            </a:r>
            <a:r>
              <a:rPr lang="en-US" sz="1200" dirty="0"/>
              <a:t>, R., &amp; Goodall, J. (2021). The International Impact of COVID-19 and “Emergency Remote Teaching” on Computer Science Education Practitioners. Proceedings of IEEE Global Engineering Education Conference (EDUCON’21). IEEE Press, 2021, </a:t>
            </a:r>
            <a:r>
              <a:rPr lang="en-US" sz="1200" dirty="0">
                <a:hlinkClick r:id="rId2"/>
              </a:rPr>
              <a:t>https://cronfa.swan.ac.uk/Record/cronfa56273</a:t>
            </a:r>
            <a:r>
              <a:rPr lang="en-US" sz="1200" dirty="0"/>
              <a:t> </a:t>
            </a:r>
          </a:p>
          <a:p>
            <a:r>
              <a:rPr lang="en-US" sz="1200" dirty="0"/>
              <a:t>Crick, T. (2021). COVID-19 and Digital Education: A Catalyst for Change?. </a:t>
            </a:r>
            <a:r>
              <a:rPr lang="en-US" sz="1200" i="1" dirty="0"/>
              <a:t>ITNOW</a:t>
            </a:r>
            <a:r>
              <a:rPr lang="en-US" sz="1200" dirty="0"/>
              <a:t>, 63(1) </a:t>
            </a:r>
            <a:r>
              <a:rPr lang="en-US" sz="1200" dirty="0">
                <a:hlinkClick r:id="rId3"/>
              </a:rPr>
              <a:t>https://doi.org/10.1093/itnow/bwab005</a:t>
            </a:r>
            <a:r>
              <a:rPr lang="en-US" sz="1200" dirty="0"/>
              <a:t> </a:t>
            </a:r>
          </a:p>
          <a:p>
            <a:r>
              <a:rPr lang="en-US" sz="1200" dirty="0" err="1"/>
              <a:t>Watermeyer</a:t>
            </a:r>
            <a:r>
              <a:rPr lang="en-US" sz="1200" dirty="0"/>
              <a:t>, R., Crick, T., Knight, C., &amp; Goodall, J. (2020). </a:t>
            </a:r>
            <a:r>
              <a:rPr lang="en-GB" sz="1200" dirty="0">
                <a:effectLst/>
              </a:rPr>
              <a:t>COVID-19 and digital disruption in </a:t>
            </a:r>
            <a:r>
              <a:rPr lang="en-GB" sz="1200" dirty="0"/>
              <a:t>UK</a:t>
            </a:r>
            <a:r>
              <a:rPr lang="en-GB" sz="1200" dirty="0">
                <a:effectLst/>
              </a:rPr>
              <a:t> universities: afflictions and affordances of emergency online migration. </a:t>
            </a:r>
            <a:r>
              <a:rPr lang="en-GB" sz="1200" i="1" dirty="0"/>
              <a:t>H</a:t>
            </a:r>
            <a:r>
              <a:rPr lang="en-GB" sz="1200" i="1" dirty="0">
                <a:effectLst/>
              </a:rPr>
              <a:t>igher </a:t>
            </a:r>
            <a:r>
              <a:rPr lang="en-GB" sz="1200" i="1" dirty="0"/>
              <a:t>E</a:t>
            </a:r>
            <a:r>
              <a:rPr lang="en-GB" sz="1200" i="1" dirty="0">
                <a:effectLst/>
              </a:rPr>
              <a:t>ducation</a:t>
            </a:r>
            <a:r>
              <a:rPr lang="en-GB" sz="1200" dirty="0">
                <a:effectLst/>
              </a:rPr>
              <a:t>, 81, </a:t>
            </a:r>
            <a:r>
              <a:rPr lang="en-GB" sz="1200" dirty="0"/>
              <a:t>623-641 </a:t>
            </a:r>
            <a:r>
              <a:rPr lang="en-GB" sz="1200" dirty="0">
                <a:hlinkClick r:id="rId4"/>
              </a:rPr>
              <a:t>https://doi.org/10.1007/s10734-020-00561-y</a:t>
            </a:r>
            <a:r>
              <a:rPr lang="en-GB" sz="1200" dirty="0"/>
              <a:t> </a:t>
            </a:r>
            <a:endParaRPr lang="en-GB" sz="1200" dirty="0">
              <a:effectLst/>
            </a:endParaRPr>
          </a:p>
          <a:p>
            <a:r>
              <a:rPr lang="en-US" sz="1200" dirty="0" err="1"/>
              <a:t>Watermeyer</a:t>
            </a:r>
            <a:r>
              <a:rPr lang="en-US" sz="1200" dirty="0"/>
              <a:t>, R., Crick, T., Knight, C., &amp; Goodall, J. (2020). </a:t>
            </a:r>
            <a:br>
              <a:rPr lang="en-GB" sz="1200" dirty="0"/>
            </a:br>
            <a:r>
              <a:rPr lang="en-GB" sz="1200" dirty="0">
                <a:effectLst/>
              </a:rPr>
              <a:t>forced shift to online teaching in coronavirus pandemic unleashes educators’ deepest job fears. </a:t>
            </a:r>
            <a:r>
              <a:rPr lang="en-GB" sz="1200" i="1" dirty="0"/>
              <a:t>N</a:t>
            </a:r>
            <a:r>
              <a:rPr lang="en-GB" sz="1200" i="1" dirty="0">
                <a:effectLst/>
              </a:rPr>
              <a:t>ature </a:t>
            </a:r>
            <a:r>
              <a:rPr lang="en-GB" sz="1200" i="1" dirty="0"/>
              <a:t>I</a:t>
            </a:r>
            <a:r>
              <a:rPr lang="en-GB" sz="1200" i="1" dirty="0">
                <a:effectLst/>
              </a:rPr>
              <a:t>ndex</a:t>
            </a:r>
            <a:r>
              <a:rPr lang="en-GB" sz="1200" dirty="0">
                <a:effectLst/>
              </a:rPr>
              <a:t>. Available from: </a:t>
            </a:r>
            <a:r>
              <a:rPr lang="en-GB" sz="1200" dirty="0">
                <a:effectLst/>
                <a:hlinkClick r:id="rId5"/>
              </a:rPr>
              <a:t>https://www.natureindex.com/news-blog/forced-shift-to-online-teaching-in-coronavirus-pandemic-unleashes-educators-deepest-job-fears-</a:t>
            </a:r>
            <a:r>
              <a:rPr lang="en-GB" sz="1200" dirty="0">
                <a:effectLst/>
              </a:rPr>
              <a:t> </a:t>
            </a:r>
          </a:p>
          <a:p>
            <a:r>
              <a:rPr lang="en-US" sz="1200" dirty="0" err="1"/>
              <a:t>Watermeyer</a:t>
            </a:r>
            <a:r>
              <a:rPr lang="en-US" sz="1200" dirty="0"/>
              <a:t>, R., Crick, T., Knight, C., &amp; Goodall, J. (2020). Academic lives are in transition. </a:t>
            </a:r>
            <a:r>
              <a:rPr lang="en-US" sz="1200" i="1" dirty="0" err="1"/>
              <a:t>Wonkhe</a:t>
            </a:r>
            <a:r>
              <a:rPr lang="en-US" sz="1200" dirty="0"/>
              <a:t>. Available from: </a:t>
            </a:r>
            <a:r>
              <a:rPr lang="en-US" sz="1200" dirty="0">
                <a:hlinkClick r:id="rId6"/>
              </a:rPr>
              <a:t>https://wonkhe.com/blogs/academic-lives-are-in-transition/</a:t>
            </a:r>
            <a:r>
              <a:rPr lang="en-US" sz="1200" dirty="0"/>
              <a:t> </a:t>
            </a:r>
          </a:p>
          <a:p>
            <a:pPr marL="0" indent="0" algn="ctr">
              <a:buNone/>
            </a:pPr>
            <a:br>
              <a:rPr lang="en-US" sz="1200" dirty="0"/>
            </a:br>
            <a:r>
              <a:rPr lang="en-US" sz="1200" b="1" dirty="0"/>
              <a:t>We would like to acknowledge the contribution of our wider team of researchers including: </a:t>
            </a:r>
          </a:p>
          <a:p>
            <a:pPr marL="0" indent="0" algn="ctr">
              <a:buNone/>
            </a:pPr>
            <a:r>
              <a:rPr lang="en-US" sz="1200" dirty="0"/>
              <a:t>Professor Richard </a:t>
            </a:r>
            <a:r>
              <a:rPr lang="en-US" sz="1200" dirty="0" err="1"/>
              <a:t>Watermeyer</a:t>
            </a:r>
            <a:r>
              <a:rPr lang="en-US" sz="1200" dirty="0"/>
              <a:t> (University of Bristol, UK); Dr Cathryn Knight and Dr Janet Goodall (Swansea University); Professor Kalpana Shankar (UCD, Ireland); Dr Fiona </a:t>
            </a:r>
            <a:r>
              <a:rPr lang="en-US" sz="1200" dirty="0" err="1"/>
              <a:t>McGaughey</a:t>
            </a:r>
            <a:r>
              <a:rPr lang="en-US" sz="1200" dirty="0"/>
              <a:t> (University of Western Australia); Dr Joanna Hardman (University of Cape Town, SA); Dr Venkata </a:t>
            </a:r>
            <a:r>
              <a:rPr lang="en-US" sz="1200" dirty="0" err="1"/>
              <a:t>Ratnadeep</a:t>
            </a:r>
            <a:r>
              <a:rPr lang="en-US" sz="1200" dirty="0"/>
              <a:t> Suri (Indraprastha Institute of Information Technology, India); Dr Roger Chung (Chinese University of Hong Kong); Dr Dean Phelan (Maynooth University, Ireland) and Margarida Borras </a:t>
            </a:r>
            <a:r>
              <a:rPr lang="en-US" sz="1200" dirty="0" err="1"/>
              <a:t>Batalla</a:t>
            </a:r>
            <a:r>
              <a:rPr lang="en-US" sz="1200" dirty="0"/>
              <a:t> (University of Bristol) in addition to funding provided by the Worldwide Universities Network (WUN)</a:t>
            </a:r>
            <a:endParaRPr lang="en-GB" sz="1200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C605C-96B2-CD45-8E46-96E6E197F44F}"/>
              </a:ext>
            </a:extLst>
          </p:cNvPr>
          <p:cNvSpPr txBox="1"/>
          <p:nvPr/>
        </p:nvSpPr>
        <p:spPr>
          <a:xfrm>
            <a:off x="6948981" y="5575431"/>
            <a:ext cx="50788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-150" dirty="0">
                <a:latin typeface="+mj-lt"/>
              </a:rPr>
              <a:t>CONTACT</a:t>
            </a:r>
            <a:r>
              <a:rPr lang="en-US" sz="3200" dirty="0"/>
              <a:t> </a:t>
            </a:r>
            <a:r>
              <a:rPr lang="en-US" dirty="0">
                <a:hlinkClick r:id="rId7"/>
              </a:rPr>
              <a:t>thomas.crick@swansea.ac.uk</a:t>
            </a:r>
            <a:endParaRPr lang="en-US" dirty="0"/>
          </a:p>
          <a:p>
            <a:pPr algn="r"/>
            <a:r>
              <a:rPr lang="en-US" dirty="0">
                <a:hlinkClick r:id="rId8"/>
              </a:rPr>
              <a:t>https://proftomcrick.com</a:t>
            </a:r>
            <a:r>
              <a:rPr lang="en-US" dirty="0"/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5BAF07A-C2B8-CF43-B89F-776A81E0632C}"/>
              </a:ext>
            </a:extLst>
          </p:cNvPr>
          <p:cNvSpPr txBox="1">
            <a:spLocks/>
          </p:cNvSpPr>
          <p:nvPr/>
        </p:nvSpPr>
        <p:spPr>
          <a:xfrm>
            <a:off x="-15436" y="6331461"/>
            <a:ext cx="1578318" cy="38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r">
              <a:lnSpc>
                <a:spcPct val="90000"/>
              </a:lnSpc>
              <a:buNone/>
            </a:pPr>
            <a:r>
              <a:rPr lang="en-US" dirty="0"/>
              <a:t>#AEL2021</a:t>
            </a:r>
          </a:p>
        </p:txBody>
      </p:sp>
    </p:spTree>
    <p:extLst>
      <p:ext uri="{BB962C8B-B14F-4D97-AF65-F5344CB8AC3E}">
        <p14:creationId xmlns:p14="http://schemas.microsoft.com/office/powerpoint/2010/main" val="24457436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{EA9B27E0-DF37-254D-ACCB-E1BE9D06C11A}tf10001062</Template>
  <TotalTime>504</TotalTime>
  <Words>1211</Words>
  <Application>Microsoft Macintosh PowerPoint</Application>
  <PresentationFormat>Widescreen</PresentationFormat>
  <Paragraphs>86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Ion</vt:lpstr>
      <vt:lpstr>“Emergency remote teaching”, digital disruption and a new (ab)normal: reflections on the impacts of COVID-19 on UK universities</vt:lpstr>
      <vt:lpstr>Drawing on data from 3 major empirical studies over the last 12 months, consulting +7000 UK HE workers </vt:lpstr>
      <vt:lpstr>UK HE academic staff: Immediate perspectives on transitioning to remote working</vt:lpstr>
      <vt:lpstr>PowerPoint Presentation</vt:lpstr>
      <vt:lpstr>Respondent Profiles</vt:lpstr>
      <vt:lpstr>Headline findings</vt:lpstr>
      <vt:lpstr>PowerPoint Presentation</vt:lpstr>
      <vt:lpstr>PowerPoint Presentation</vt:lpstr>
      <vt:lpstr>Themes from open text responses</vt:lpstr>
      <vt:lpstr>HE academic staff: impact on welfare, health and wellbeing</vt:lpstr>
      <vt:lpstr>“Pandemia”</vt:lpstr>
      <vt:lpstr>HE professional service staff:   Work experiences under COVID-19</vt:lpstr>
      <vt:lpstr>Sample  Number of completed surveys: N=4801   Gender  Male               28% Female                      71% Prefer to self-describe 1%   Employment status   Part-time  22%  Full-time  78%   Type of institution  Pre-1992  64%  Post-1992 28% Not sure   8%  </vt:lpstr>
      <vt:lpstr>Impact on work ability and work productivity</vt:lpstr>
      <vt:lpstr>Impact on mental and physical health and wellbeing</vt:lpstr>
      <vt:lpstr>64% of respondents rate their university’s senior leadership through the pandemic as: COMPETENT </vt:lpstr>
      <vt:lpstr>A longer-term move away  from campuses? </vt:lpstr>
      <vt:lpstr>Looking ahead…</vt:lpstr>
      <vt:lpstr>Thank you/diolch yn fawr!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and digital disruption in uk universities: Costs and opportunities of Emergency online migration</dc:title>
  <dc:subject/>
  <dc:creator>Professor Tom Crick</dc:creator>
  <cp:keywords/>
  <dc:description/>
  <cp:lastModifiedBy>Crick Thomas.</cp:lastModifiedBy>
  <cp:revision>61</cp:revision>
  <dcterms:created xsi:type="dcterms:W3CDTF">2020-05-29T10:24:53Z</dcterms:created>
  <dcterms:modified xsi:type="dcterms:W3CDTF">2021-05-25T06:32:57Z</dcterms:modified>
  <cp:category/>
</cp:coreProperties>
</file>