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4" r:id="rId2"/>
    <p:sldId id="291" r:id="rId3"/>
    <p:sldId id="293" r:id="rId4"/>
    <p:sldId id="296" r:id="rId5"/>
    <p:sldId id="292" r:id="rId6"/>
    <p:sldId id="294" r:id="rId7"/>
    <p:sldId id="295" r:id="rId8"/>
    <p:sldId id="256" r:id="rId9"/>
  </p:sldIdLst>
  <p:sldSz cx="12192000" cy="6858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2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70" autoAdjust="0"/>
    <p:restoredTop sz="79872"/>
  </p:normalViewPr>
  <p:slideViewPr>
    <p:cSldViewPr>
      <p:cViewPr varScale="1">
        <p:scale>
          <a:sx n="85" d="100"/>
          <a:sy n="85" d="100"/>
        </p:scale>
        <p:origin x="1824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E06D305-8870-B642-9CF8-9297D0C485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A31D55-957F-9F40-80DB-43F642C810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fld id="{1C96134A-669B-BE4E-9CEF-8DDB7BAE2DAD}" type="datetimeFigureOut">
              <a:rPr lang="en-GB"/>
              <a:pPr>
                <a:defRPr/>
              </a:pPr>
              <a:t>11/05/2021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23CBDF-EFEA-794F-8F61-7BF5A6136F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00D77-C163-494C-B18C-F95A544D82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D0D350C-6F32-EA46-B861-70FCBAFF754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320ED1DB-E1C0-B347-B65A-AD970F4D360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7424FBE-881C-6844-871B-9794EFDE6D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1125778C-F9B4-B346-96D2-B93E515AC3E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E034927E-E1CC-C44F-9931-18F48FEFDB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FFBC95D8-64F7-464F-B71F-D244D7E87A0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AA93B2EB-E6ED-D247-9D77-0C1E85F9B0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AFC900D-EE0A-6249-A98E-B6D58D77E1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FC900D-EE0A-6249-A98E-B6D58D77E1B7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011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BDE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>
            <a:extLst>
              <a:ext uri="{FF2B5EF4-FFF2-40B4-BE49-F238E27FC236}">
                <a16:creationId xmlns:a16="http://schemas.microsoft.com/office/drawing/2014/main" id="{C04C7ACB-B80F-7B44-BDF8-971B902CD8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685" y="3505200"/>
            <a:ext cx="6047316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S:\COHHS\Public Folders\Marketing\Templates for Staff\Refresh 2017\Headers and Footers\Swansea University\Uni Wave Bottom 2.png">
            <a:extLst>
              <a:ext uri="{FF2B5EF4-FFF2-40B4-BE49-F238E27FC236}">
                <a16:creationId xmlns:a16="http://schemas.microsoft.com/office/drawing/2014/main" id="{5580826D-AFA7-DE4D-BEC9-F30067BBEE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99050"/>
            <a:ext cx="121920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8368" y="2057400"/>
            <a:ext cx="11307233" cy="762000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08000" y="2971800"/>
            <a:ext cx="85344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531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COHHS\Public Folders\Marketing\Templates for Staff\Refresh 2017\Headers and Footers\Swansea University\Uni Wave Bottom 2.png">
            <a:extLst>
              <a:ext uri="{FF2B5EF4-FFF2-40B4-BE49-F238E27FC236}">
                <a16:creationId xmlns:a16="http://schemas.microsoft.com/office/drawing/2014/main" id="{5FB19000-2E17-CD41-A150-56C4A98141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10163"/>
            <a:ext cx="121920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3784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0511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524000"/>
            <a:ext cx="50800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9200" y="1524000"/>
            <a:ext cx="50800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2676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8507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0947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3481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1463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0182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3937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88400" y="381000"/>
            <a:ext cx="2590800" cy="47244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0" y="381000"/>
            <a:ext cx="7569200" cy="47244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7302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81000"/>
            <a:ext cx="10363200" cy="5334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524000"/>
            <a:ext cx="5080000" cy="35814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9200" y="1524000"/>
            <a:ext cx="5080000" cy="35814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4923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81000"/>
            <a:ext cx="10363200" cy="5334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524000"/>
            <a:ext cx="5080000" cy="35814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299200" y="1524000"/>
            <a:ext cx="5080000" cy="3581400"/>
          </a:xfrm>
        </p:spPr>
        <p:txBody>
          <a:bodyPr/>
          <a:lstStyle/>
          <a:p>
            <a:pPr lvl="0"/>
            <a:r>
              <a:rPr lang="en-GB" noProof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6025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81000"/>
            <a:ext cx="10363200" cy="5334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16000" y="1524000"/>
            <a:ext cx="10363200" cy="3581400"/>
          </a:xfrm>
        </p:spPr>
        <p:txBody>
          <a:bodyPr/>
          <a:lstStyle/>
          <a:p>
            <a:pPr lvl="0"/>
            <a:r>
              <a:rPr lang="en-GB" noProof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483310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F953DA2-8873-F845-AD7D-BC8E209B30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381000"/>
            <a:ext cx="10363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739C0C5-4630-FC4B-AD46-F6E468F99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524000"/>
            <a:ext cx="103632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1035" name="Line 11">
            <a:extLst>
              <a:ext uri="{FF2B5EF4-FFF2-40B4-BE49-F238E27FC236}">
                <a16:creationId xmlns:a16="http://schemas.microsoft.com/office/drawing/2014/main" id="{9DE383CA-3B1C-8F47-9186-219F72F1B20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" y="990600"/>
            <a:ext cx="12187767" cy="0"/>
          </a:xfrm>
          <a:prstGeom prst="line">
            <a:avLst/>
          </a:prstGeom>
          <a:noFill/>
          <a:ln w="38100">
            <a:solidFill>
              <a:schemeClr val="tx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sz="2400">
              <a:latin typeface="Times" pitchFamily="1" charset="0"/>
            </a:endParaRPr>
          </a:p>
        </p:txBody>
      </p:sp>
      <p:pic>
        <p:nvPicPr>
          <p:cNvPr id="1029" name="Picture 6" descr="S:\COHHS\Public Folders\Marketing\Templates for Staff\Refresh 2017\Headers and Footers\Swansea University\Uni Wave Bottom 2.png">
            <a:extLst>
              <a:ext uri="{FF2B5EF4-FFF2-40B4-BE49-F238E27FC236}">
                <a16:creationId xmlns:a16="http://schemas.microsoft.com/office/drawing/2014/main" id="{84280E6B-606B-134A-B234-E1A27E76E8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" y="5100638"/>
            <a:ext cx="12183533" cy="17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7B6"/>
          </a:solidFill>
          <a:latin typeface="Cosmos Medium" pitchFamily="2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7B6"/>
          </a:solidFill>
          <a:latin typeface="Cosmos Medium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7B6"/>
          </a:solidFill>
          <a:latin typeface="Cosmos Medium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7B6"/>
          </a:solidFill>
          <a:latin typeface="Cosmos Medium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7B6"/>
          </a:solidFill>
          <a:latin typeface="Cosmos Medium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7B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7B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7B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67B6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120000"/>
        </a:lnSpc>
        <a:spcBef>
          <a:spcPct val="0"/>
        </a:spcBef>
        <a:spcAft>
          <a:spcPct val="20000"/>
        </a:spcAft>
        <a:tabLst>
          <a:tab pos="573088" algn="l"/>
        </a:tabLst>
        <a:defRPr sz="2200">
          <a:solidFill>
            <a:schemeClr val="tx1"/>
          </a:solidFill>
          <a:latin typeface="Cosmos Light" pitchFamily="2" charset="0"/>
          <a:ea typeface="+mn-ea"/>
          <a:cs typeface="+mn-cs"/>
        </a:defRPr>
      </a:lvl1pPr>
      <a:lvl2pPr marL="284163" indent="-282575" algn="l" rtl="0" eaLnBrk="1" fontAlgn="base" hangingPunct="1">
        <a:lnSpc>
          <a:spcPct val="120000"/>
        </a:lnSpc>
        <a:spcBef>
          <a:spcPct val="0"/>
        </a:spcBef>
        <a:spcAft>
          <a:spcPct val="20000"/>
        </a:spcAft>
        <a:buFont typeface="Times" pitchFamily="2" charset="0"/>
        <a:buChar char="•"/>
        <a:tabLst>
          <a:tab pos="573088" algn="l"/>
        </a:tabLst>
        <a:defRPr sz="2200">
          <a:solidFill>
            <a:schemeClr val="tx1"/>
          </a:solidFill>
          <a:latin typeface="Cosmos Light" pitchFamily="2" charset="0"/>
        </a:defRPr>
      </a:lvl2pPr>
      <a:lvl3pPr marL="858838" indent="-285750" algn="l" rtl="0" eaLnBrk="1" fontAlgn="base" hangingPunct="1">
        <a:lnSpc>
          <a:spcPct val="120000"/>
        </a:lnSpc>
        <a:spcBef>
          <a:spcPct val="0"/>
        </a:spcBef>
        <a:spcAft>
          <a:spcPct val="20000"/>
        </a:spcAft>
        <a:buChar char="–"/>
        <a:tabLst>
          <a:tab pos="573088" algn="l"/>
        </a:tabLst>
        <a:defRPr sz="2200">
          <a:solidFill>
            <a:schemeClr val="tx1"/>
          </a:solidFill>
          <a:latin typeface="Cosmos Light" pitchFamily="2" charset="0"/>
        </a:defRPr>
      </a:lvl3pPr>
      <a:lvl4pPr marL="1431925" indent="-285750" algn="l" rtl="0" eaLnBrk="1" fontAlgn="base" hangingPunct="1">
        <a:lnSpc>
          <a:spcPct val="120000"/>
        </a:lnSpc>
        <a:spcBef>
          <a:spcPct val="0"/>
        </a:spcBef>
        <a:spcAft>
          <a:spcPct val="20000"/>
        </a:spcAft>
        <a:buFont typeface="Times" pitchFamily="2" charset="0"/>
        <a:buChar char="•"/>
        <a:tabLst>
          <a:tab pos="573088" algn="l"/>
        </a:tabLst>
        <a:defRPr sz="2200">
          <a:solidFill>
            <a:schemeClr val="tx1"/>
          </a:solidFill>
          <a:latin typeface="Cosmos Light" pitchFamily="2" charset="0"/>
        </a:defRPr>
      </a:lvl4pPr>
      <a:lvl5pPr marL="1995488" indent="-276225" algn="l" rtl="0" eaLnBrk="1" fontAlgn="base" hangingPunct="1">
        <a:lnSpc>
          <a:spcPct val="120000"/>
        </a:lnSpc>
        <a:spcBef>
          <a:spcPct val="0"/>
        </a:spcBef>
        <a:spcAft>
          <a:spcPct val="20000"/>
        </a:spcAft>
        <a:buChar char="»"/>
        <a:tabLst>
          <a:tab pos="573088" algn="l"/>
        </a:tabLst>
        <a:defRPr sz="2200">
          <a:solidFill>
            <a:schemeClr val="tx1"/>
          </a:solidFill>
          <a:latin typeface="Cosmos Light" pitchFamily="2" charset="0"/>
        </a:defRPr>
      </a:lvl5pPr>
      <a:lvl6pPr marL="2452688" indent="-276225" algn="l" rtl="0" eaLnBrk="1" fontAlgn="base" hangingPunct="1">
        <a:lnSpc>
          <a:spcPct val="120000"/>
        </a:lnSpc>
        <a:spcBef>
          <a:spcPct val="0"/>
        </a:spcBef>
        <a:spcAft>
          <a:spcPct val="20000"/>
        </a:spcAft>
        <a:buChar char="»"/>
        <a:tabLst>
          <a:tab pos="573088" algn="l"/>
        </a:tabLst>
        <a:defRPr sz="2200">
          <a:solidFill>
            <a:schemeClr val="tx1"/>
          </a:solidFill>
          <a:latin typeface="+mn-lt"/>
        </a:defRPr>
      </a:lvl6pPr>
      <a:lvl7pPr marL="2909888" indent="-276225" algn="l" rtl="0" eaLnBrk="1" fontAlgn="base" hangingPunct="1">
        <a:lnSpc>
          <a:spcPct val="120000"/>
        </a:lnSpc>
        <a:spcBef>
          <a:spcPct val="0"/>
        </a:spcBef>
        <a:spcAft>
          <a:spcPct val="20000"/>
        </a:spcAft>
        <a:buChar char="»"/>
        <a:tabLst>
          <a:tab pos="573088" algn="l"/>
        </a:tabLst>
        <a:defRPr sz="2200">
          <a:solidFill>
            <a:schemeClr val="tx1"/>
          </a:solidFill>
          <a:latin typeface="+mn-lt"/>
        </a:defRPr>
      </a:lvl7pPr>
      <a:lvl8pPr marL="3367088" indent="-276225" algn="l" rtl="0" eaLnBrk="1" fontAlgn="base" hangingPunct="1">
        <a:lnSpc>
          <a:spcPct val="120000"/>
        </a:lnSpc>
        <a:spcBef>
          <a:spcPct val="0"/>
        </a:spcBef>
        <a:spcAft>
          <a:spcPct val="20000"/>
        </a:spcAft>
        <a:buChar char="»"/>
        <a:tabLst>
          <a:tab pos="573088" algn="l"/>
        </a:tabLst>
        <a:defRPr sz="2200">
          <a:solidFill>
            <a:schemeClr val="tx1"/>
          </a:solidFill>
          <a:latin typeface="+mn-lt"/>
        </a:defRPr>
      </a:lvl8pPr>
      <a:lvl9pPr marL="3824288" indent="-276225" algn="l" rtl="0" eaLnBrk="1" fontAlgn="base" hangingPunct="1">
        <a:lnSpc>
          <a:spcPct val="120000"/>
        </a:lnSpc>
        <a:spcBef>
          <a:spcPct val="0"/>
        </a:spcBef>
        <a:spcAft>
          <a:spcPct val="20000"/>
        </a:spcAft>
        <a:buChar char="»"/>
        <a:tabLst>
          <a:tab pos="573088" algn="l"/>
        </a:tabLst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proftomcrick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D33BA4-6CB1-2647-B80C-B41D0DFF30C6}"/>
              </a:ext>
            </a:extLst>
          </p:cNvPr>
          <p:cNvSpPr txBox="1"/>
          <p:nvPr/>
        </p:nvSpPr>
        <p:spPr>
          <a:xfrm>
            <a:off x="119336" y="190923"/>
            <a:ext cx="87849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i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Policy Options &amp; Consequences</a:t>
            </a:r>
            <a:r>
              <a:rPr lang="en-GB" sz="3800" b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FA5643-0457-704A-9902-91F4000DEA92}"/>
              </a:ext>
            </a:extLst>
          </p:cNvPr>
          <p:cNvSpPr txBox="1"/>
          <p:nvPr/>
        </p:nvSpPr>
        <p:spPr>
          <a:xfrm>
            <a:off x="134554" y="6189276"/>
            <a:ext cx="48245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11 May 2021</a:t>
            </a:r>
          </a:p>
          <a:p>
            <a:r>
              <a:rPr lang="en-GB" sz="13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#</a:t>
            </a:r>
            <a:r>
              <a:rPr lang="en-GB" sz="1300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BERAEdPolicy</a:t>
            </a:r>
            <a:endParaRPr lang="en-GB" sz="1300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515028-FA2C-3741-B4F9-0AE53131E6F7}"/>
              </a:ext>
            </a:extLst>
          </p:cNvPr>
          <p:cNvSpPr txBox="1"/>
          <p:nvPr/>
        </p:nvSpPr>
        <p:spPr>
          <a:xfrm>
            <a:off x="126188" y="1465319"/>
            <a:ext cx="118744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500" i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“Education System Design —</a:t>
            </a:r>
          </a:p>
          <a:p>
            <a:r>
              <a:rPr lang="en-GB" sz="4500" i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Perspectives from Across the UK”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11CA86-C22C-AC4B-9C9C-2BFA39A39F81}"/>
              </a:ext>
            </a:extLst>
          </p:cNvPr>
          <p:cNvSpPr txBox="1"/>
          <p:nvPr/>
        </p:nvSpPr>
        <p:spPr>
          <a:xfrm>
            <a:off x="148731" y="4221088"/>
            <a:ext cx="69127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Professor Tom Crick</a:t>
            </a:r>
          </a:p>
          <a:p>
            <a:r>
              <a:rPr lang="en-GB" sz="3000" b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(@</a:t>
            </a:r>
            <a:r>
              <a:rPr lang="en-GB" sz="3000" b="1" dirty="0" err="1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ProfTomCrick</a:t>
            </a:r>
            <a:r>
              <a:rPr lang="en-GB" sz="3000" b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)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87A8167-5325-224D-A7A0-938F76374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427" y="6070897"/>
            <a:ext cx="31623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7568870-0D4E-4C46-BFB0-C201DBDF2F2D}"/>
              </a:ext>
            </a:extLst>
          </p:cNvPr>
          <p:cNvSpPr txBox="1"/>
          <p:nvPr/>
        </p:nvSpPr>
        <p:spPr>
          <a:xfrm>
            <a:off x="192460" y="241160"/>
            <a:ext cx="10149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Listen: BERA Public Engagement and Impact Award 2020</a:t>
            </a:r>
          </a:p>
        </p:txBody>
      </p:sp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779FDD0-3F6C-F34F-A378-F280AB671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469" y="1052737"/>
            <a:ext cx="8491062" cy="40366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262D2FD-821B-7F4F-8132-7ABE9FF8C0FE}"/>
              </a:ext>
            </a:extLst>
          </p:cNvPr>
          <p:cNvSpPr txBox="1"/>
          <p:nvPr/>
        </p:nvSpPr>
        <p:spPr>
          <a:xfrm>
            <a:off x="134554" y="6189276"/>
            <a:ext cx="48245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11 May 2021</a:t>
            </a:r>
          </a:p>
          <a:p>
            <a:r>
              <a:rPr lang="en-GB" sz="13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#</a:t>
            </a:r>
            <a:r>
              <a:rPr lang="en-GB" sz="1300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BERAEdPolicy</a:t>
            </a:r>
            <a:endParaRPr lang="en-GB" sz="1300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38976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keyboard&#10;&#10;Description automatically generated">
            <a:extLst>
              <a:ext uri="{FF2B5EF4-FFF2-40B4-BE49-F238E27FC236}">
                <a16:creationId xmlns:a16="http://schemas.microsoft.com/office/drawing/2014/main" id="{FBDCCC45-6E85-D743-815D-DE81CF00F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187" y="1124744"/>
            <a:ext cx="9092536" cy="39604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50E3D3-6C85-8A42-BD45-5BBDF2E52B8A}"/>
              </a:ext>
            </a:extLst>
          </p:cNvPr>
          <p:cNvSpPr txBox="1"/>
          <p:nvPr/>
        </p:nvSpPr>
        <p:spPr>
          <a:xfrm>
            <a:off x="134554" y="249533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System-Level Reform in Wales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951D2F-B644-4141-AE8F-08CF59789C4E}"/>
              </a:ext>
            </a:extLst>
          </p:cNvPr>
          <p:cNvSpPr txBox="1"/>
          <p:nvPr/>
        </p:nvSpPr>
        <p:spPr>
          <a:xfrm>
            <a:off x="134554" y="6189276"/>
            <a:ext cx="48245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11 May 2021</a:t>
            </a:r>
          </a:p>
          <a:p>
            <a:r>
              <a:rPr lang="en-GB" sz="13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#</a:t>
            </a:r>
            <a:r>
              <a:rPr lang="en-GB" sz="1300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BERAEdPolicy</a:t>
            </a:r>
            <a:endParaRPr lang="en-GB" sz="1300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78138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900A9F-5EF3-5D4E-9056-CCBBC622D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632" y="1196753"/>
            <a:ext cx="6911782" cy="39191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568870-0D4E-4C46-BFB0-C201DBDF2F2D}"/>
              </a:ext>
            </a:extLst>
          </p:cNvPr>
          <p:cNvSpPr txBox="1"/>
          <p:nvPr/>
        </p:nvSpPr>
        <p:spPr>
          <a:xfrm>
            <a:off x="134554" y="189059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Policy Context in Wales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7E8A08-9E63-324C-A85B-82B1A6B3BEF6}"/>
              </a:ext>
            </a:extLst>
          </p:cNvPr>
          <p:cNvSpPr txBox="1"/>
          <p:nvPr/>
        </p:nvSpPr>
        <p:spPr>
          <a:xfrm>
            <a:off x="134554" y="6189276"/>
            <a:ext cx="48245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11 May 2021</a:t>
            </a:r>
          </a:p>
          <a:p>
            <a:r>
              <a:rPr lang="en-GB" sz="13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#</a:t>
            </a:r>
            <a:r>
              <a:rPr lang="en-GB" sz="1300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BERAEdPolicy</a:t>
            </a:r>
            <a:endParaRPr lang="en-GB" sz="1300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16175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30A072-9A62-A34A-8362-D16DC0AD0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138648"/>
            <a:ext cx="10774830" cy="56147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500F08-EB60-7C4F-B7E7-BAA0A546D2DC}"/>
              </a:ext>
            </a:extLst>
          </p:cNvPr>
          <p:cNvSpPr txBox="1"/>
          <p:nvPr/>
        </p:nvSpPr>
        <p:spPr>
          <a:xfrm>
            <a:off x="119336" y="188640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“A National Mission” (2015-present)</a:t>
            </a:r>
          </a:p>
        </p:txBody>
      </p:sp>
    </p:spTree>
    <p:extLst>
      <p:ext uri="{BB962C8B-B14F-4D97-AF65-F5344CB8AC3E}">
        <p14:creationId xmlns:p14="http://schemas.microsoft.com/office/powerpoint/2010/main" val="1619037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C675DCC-D4FF-4D4B-8466-66269DD3B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455" y="1164208"/>
            <a:ext cx="2736304" cy="1690428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C18374A2-78C2-ED4A-A6D8-0CF3C579E0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26" y="2947188"/>
            <a:ext cx="4565994" cy="3710514"/>
          </a:xfrm>
          <a:prstGeom prst="rect">
            <a:avLst/>
          </a:prstGeom>
        </p:spPr>
      </p:pic>
      <p:pic>
        <p:nvPicPr>
          <p:cNvPr id="9" name="Picture 8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5583A2FE-EA0C-1C4F-B61D-2351AD46D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1167578"/>
            <a:ext cx="5286076" cy="3387597"/>
          </a:xfrm>
          <a:prstGeom prst="rect">
            <a:avLst/>
          </a:prstGeom>
        </p:spPr>
      </p:pic>
      <p:pic>
        <p:nvPicPr>
          <p:cNvPr id="11" name="Picture 10" descr="A group of people in a computer room&#10;&#10;Description automatically generated with low confidence">
            <a:extLst>
              <a:ext uri="{FF2B5EF4-FFF2-40B4-BE49-F238E27FC236}">
                <a16:creationId xmlns:a16="http://schemas.microsoft.com/office/drawing/2014/main" id="{6832AD7B-602A-F04B-B2E9-3F1B9E4BEF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4" y="5047870"/>
            <a:ext cx="4606195" cy="16098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164F59-B6CB-5A41-B71F-500B05F98657}"/>
              </a:ext>
            </a:extLst>
          </p:cNvPr>
          <p:cNvSpPr txBox="1"/>
          <p:nvPr/>
        </p:nvSpPr>
        <p:spPr>
          <a:xfrm>
            <a:off x="170086" y="200298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Curriculum for Wales 2022</a:t>
            </a:r>
          </a:p>
        </p:txBody>
      </p:sp>
    </p:spTree>
    <p:extLst>
      <p:ext uri="{BB962C8B-B14F-4D97-AF65-F5344CB8AC3E}">
        <p14:creationId xmlns:p14="http://schemas.microsoft.com/office/powerpoint/2010/main" val="3247917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ACCBB3-4858-C34B-B8CF-1C9B782F2ABA}"/>
              </a:ext>
            </a:extLst>
          </p:cNvPr>
          <p:cNvSpPr txBox="1"/>
          <p:nvPr/>
        </p:nvSpPr>
        <p:spPr>
          <a:xfrm>
            <a:off x="171465" y="189059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Societal, Cultural and Economic Impact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E1380E-D72C-B94A-84C4-61DF4B1C96E4}"/>
              </a:ext>
            </a:extLst>
          </p:cNvPr>
          <p:cNvSpPr txBox="1"/>
          <p:nvPr/>
        </p:nvSpPr>
        <p:spPr>
          <a:xfrm>
            <a:off x="1631504" y="1124744"/>
            <a:ext cx="871702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Recognising imperatives of curriculum, qualifications and wider system-level reform in Wales: “</a:t>
            </a:r>
            <a:r>
              <a:rPr lang="en-GB" sz="2200" i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Our National Mission</a:t>
            </a:r>
            <a:r>
              <a:rPr lang="en-GB" sz="22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”;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The long haul: 2011-present! (</a:t>
            </a:r>
            <a:r>
              <a:rPr lang="en-GB" sz="2200" strike="sngStrike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3</a:t>
            </a:r>
            <a:r>
              <a:rPr lang="en-GB" sz="22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2200" u="sng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now:</a:t>
            </a:r>
            <a:r>
              <a:rPr lang="en-GB" sz="22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4 x Ministers);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Political and policy challenges: Wales, UK and internationally;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Building the educational research base in Wales;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Bridging research, policy and practice;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Practitioner agency, confidence and capability;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Social/cultural/heritage levers e.g. Welsh language and history;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Future generations: addressing inequity/inequality in society;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Wider policy: future citizens and economy of Wales?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Longer-term impact of COVID-19 on education;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…and a new Welsh Government from May 2021!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C757E2-705A-BA4F-B769-E6C4039F8A38}"/>
              </a:ext>
            </a:extLst>
          </p:cNvPr>
          <p:cNvSpPr txBox="1"/>
          <p:nvPr/>
        </p:nvSpPr>
        <p:spPr>
          <a:xfrm>
            <a:off x="134554" y="6189276"/>
            <a:ext cx="48245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11 May 2021</a:t>
            </a:r>
          </a:p>
          <a:p>
            <a:r>
              <a:rPr lang="en-GB" sz="13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#</a:t>
            </a:r>
            <a:r>
              <a:rPr lang="en-GB" sz="1300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BERAEdPolicy</a:t>
            </a:r>
            <a:endParaRPr lang="en-GB" sz="1300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21888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0FD44A-217D-7F43-9BAD-CF040C7B065F}"/>
              </a:ext>
            </a:extLst>
          </p:cNvPr>
          <p:cNvSpPr txBox="1"/>
          <p:nvPr/>
        </p:nvSpPr>
        <p:spPr>
          <a:xfrm>
            <a:off x="2639616" y="2132856"/>
            <a:ext cx="69127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Professor Tom Crick MBE</a:t>
            </a:r>
          </a:p>
          <a:p>
            <a:pPr algn="ctr"/>
            <a:r>
              <a:rPr lang="en-GB" sz="30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School of Social Sciences</a:t>
            </a:r>
          </a:p>
          <a:p>
            <a:pPr algn="ctr"/>
            <a:r>
              <a:rPr lang="en-GB" sz="30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Swansea University</a:t>
            </a:r>
          </a:p>
          <a:p>
            <a:pPr algn="ctr"/>
            <a:r>
              <a:rPr lang="en-GB" sz="30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https://proftomcrick.com</a:t>
            </a:r>
            <a:r>
              <a:rPr lang="en-GB" sz="3000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0C4BA9-3EBA-4D42-8E5D-1B1FD7F57832}"/>
              </a:ext>
            </a:extLst>
          </p:cNvPr>
          <p:cNvSpPr txBox="1"/>
          <p:nvPr/>
        </p:nvSpPr>
        <p:spPr>
          <a:xfrm>
            <a:off x="-312712" y="240797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Diolch</a:t>
            </a:r>
            <a:r>
              <a:rPr lang="en-GB" sz="3600" b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3600" b="1" dirty="0" err="1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yn</a:t>
            </a:r>
            <a:r>
              <a:rPr lang="en-GB" sz="3600" b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3600" b="1" dirty="0" err="1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fawr</a:t>
            </a:r>
            <a:r>
              <a:rPr lang="en-GB" sz="3600" b="1" dirty="0">
                <a:solidFill>
                  <a:srgbClr val="242F6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/thank you!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DFD6B5-2CFD-164F-8C4C-CA19F7AD7735}"/>
              </a:ext>
            </a:extLst>
          </p:cNvPr>
          <p:cNvSpPr txBox="1"/>
          <p:nvPr/>
        </p:nvSpPr>
        <p:spPr>
          <a:xfrm>
            <a:off x="134554" y="6189276"/>
            <a:ext cx="48245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11 May 2021</a:t>
            </a:r>
          </a:p>
          <a:p>
            <a:r>
              <a:rPr lang="en-GB" sz="13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#</a:t>
            </a:r>
            <a:r>
              <a:rPr lang="en-GB" sz="1300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BERAEdPolicy</a:t>
            </a:r>
            <a:endParaRPr lang="en-GB" sz="1300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32E44765-707B-BC4D-941C-C526638A7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427" y="6070897"/>
            <a:ext cx="3162300" cy="571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67B6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67B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wan template" id="{C046ACD8-C4CD-E84F-9640-D1437B38C66E}" vid="{AD458305-3DE8-4340-B6F8-A050BB37C1E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 Presentation</Template>
  <TotalTime>1295</TotalTime>
  <Words>227</Words>
  <Application>Microsoft Macintosh PowerPoint</Application>
  <PresentationFormat>Widescreen</PresentationFormat>
  <Paragraphs>40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Cosmos Light</vt:lpstr>
      <vt:lpstr>Cosmos Medium</vt:lpstr>
      <vt:lpstr>FUTURA MEDIUM</vt:lpstr>
      <vt:lpstr>FUTURA MEDIUM</vt:lpstr>
      <vt:lpstr>Times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Swansea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Professor Tom Crick</dc:creator>
  <cp:keywords/>
  <dc:description/>
  <cp:lastModifiedBy>Crick Thomas.</cp:lastModifiedBy>
  <cp:revision>38</cp:revision>
  <cp:lastPrinted>2018-04-05T14:36:12Z</cp:lastPrinted>
  <dcterms:created xsi:type="dcterms:W3CDTF">2021-02-18T10:23:54Z</dcterms:created>
  <dcterms:modified xsi:type="dcterms:W3CDTF">2021-05-11T16:04:23Z</dcterms:modified>
  <cp:category/>
</cp:coreProperties>
</file>