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77" r:id="rId1"/>
  </p:sldMasterIdLst>
  <p:sldIdLst>
    <p:sldId id="256" r:id="rId2"/>
    <p:sldId id="272" r:id="rId3"/>
    <p:sldId id="273" r:id="rId4"/>
    <p:sldId id="257" r:id="rId5"/>
    <p:sldId id="260" r:id="rId6"/>
    <p:sldId id="258" r:id="rId7"/>
    <p:sldId id="261" r:id="rId8"/>
    <p:sldId id="262" r:id="rId9"/>
    <p:sldId id="263" r:id="rId10"/>
    <p:sldId id="270" r:id="rId11"/>
    <p:sldId id="271" r:id="rId12"/>
    <p:sldId id="264" r:id="rId13"/>
    <p:sldId id="265" r:id="rId14"/>
    <p:sldId id="266" r:id="rId15"/>
    <p:sldId id="267" r:id="rId16"/>
    <p:sldId id="268" r:id="rId17"/>
    <p:sldId id="269" r:id="rId18"/>
    <p:sldId id="259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028"/>
    <p:restoredTop sz="94675"/>
  </p:normalViewPr>
  <p:slideViewPr>
    <p:cSldViewPr snapToGrid="0" snapToObjects="1">
      <p:cViewPr varScale="1">
        <p:scale>
          <a:sx n="115" d="100"/>
          <a:sy n="115" d="100"/>
        </p:scale>
        <p:origin x="1024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cathyknight/Documents/Swansea%20Univesity/Research/Corona%20Virus%20Digital/HE%20workload%20graph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\td19969\Downloads\Headline%20graphs%20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td19969/Downloads/Headline%20graphs%20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td19969/Downloads/Headline%20graphs%20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td19969/Downloads/Headline%20graphs%20.xlsx" TargetMode="External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td19969/Downloads/Headline%20graphs%20.xlsx" TargetMode="External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td19969/Downloads/Headline%20graphs%20.xlsx" TargetMode="External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1" i="0" u="none" strike="noStrike" kern="1200" cap="all" spc="5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Respondents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3C67-A746-B4EF-86F79E1F7F89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3C67-A746-B4EF-86F79E1F7F89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3C67-A746-B4EF-86F79E1F7F89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3C67-A746-B4EF-86F79E1F7F89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England</c:v>
                </c:pt>
                <c:pt idx="1">
                  <c:v>Scotland</c:v>
                </c:pt>
                <c:pt idx="2">
                  <c:v>Wales</c:v>
                </c:pt>
                <c:pt idx="3">
                  <c:v>Northern Ireland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907</c:v>
                </c:pt>
                <c:pt idx="1">
                  <c:v>110</c:v>
                </c:pt>
                <c:pt idx="2">
                  <c:v>104</c:v>
                </c:pt>
                <c:pt idx="3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2C2-2B4F-BABD-138AF5E39E21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Disciplinary Affiliation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tint val="98000"/>
                    <a:lumMod val="114000"/>
                  </a:schemeClr>
                </a:gs>
                <a:gs pos="100000">
                  <a:schemeClr val="accent1">
                    <a:shade val="90000"/>
                    <a:lumMod val="84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38100" dist="25400" dir="5400000" rotWithShape="0">
                <a:srgbClr val="000000">
                  <a:alpha val="45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Sheet1!$A$2:$A$19</c:f>
              <c:strCache>
                <c:ptCount val="18"/>
                <c:pt idx="0">
                  <c:v>Medicine and dentistry</c:v>
                </c:pt>
                <c:pt idx="1">
                  <c:v>Subjects allied to medicine</c:v>
                </c:pt>
                <c:pt idx="2">
                  <c:v>Biological sciences</c:v>
                </c:pt>
                <c:pt idx="3">
                  <c:v>Veterinary sciences</c:v>
                </c:pt>
                <c:pt idx="4">
                  <c:v>Agriculture and related subjects</c:v>
                </c:pt>
                <c:pt idx="5">
                  <c:v>Physical sciences</c:v>
                </c:pt>
                <c:pt idx="6">
                  <c:v>Mathematical sciences</c:v>
                </c:pt>
                <c:pt idx="7">
                  <c:v>Computer science</c:v>
                </c:pt>
                <c:pt idx="8">
                  <c:v>Engineering and technology</c:v>
                </c:pt>
                <c:pt idx="9">
                  <c:v>Architecture, building and planning</c:v>
                </c:pt>
                <c:pt idx="10">
                  <c:v>Social science</c:v>
                </c:pt>
                <c:pt idx="11">
                  <c:v>Law</c:v>
                </c:pt>
                <c:pt idx="12">
                  <c:v>Business and administrative studies</c:v>
                </c:pt>
                <c:pt idx="13">
                  <c:v>Mass communications and documentation</c:v>
                </c:pt>
                <c:pt idx="14">
                  <c:v>Languages </c:v>
                </c:pt>
                <c:pt idx="15">
                  <c:v>Historical and philosophical studies</c:v>
                </c:pt>
                <c:pt idx="16">
                  <c:v>Creative arts and design</c:v>
                </c:pt>
                <c:pt idx="17">
                  <c:v>Education</c:v>
                </c:pt>
              </c:strCache>
            </c:strRef>
          </c:cat>
          <c:val>
            <c:numRef>
              <c:f>Sheet1!$B$2:$B$19</c:f>
              <c:numCache>
                <c:formatCode>General</c:formatCode>
                <c:ptCount val="18"/>
                <c:pt idx="0">
                  <c:v>10</c:v>
                </c:pt>
                <c:pt idx="1">
                  <c:v>53</c:v>
                </c:pt>
                <c:pt idx="2">
                  <c:v>39</c:v>
                </c:pt>
                <c:pt idx="3">
                  <c:v>3</c:v>
                </c:pt>
                <c:pt idx="4">
                  <c:v>1</c:v>
                </c:pt>
                <c:pt idx="5">
                  <c:v>40</c:v>
                </c:pt>
                <c:pt idx="6">
                  <c:v>29</c:v>
                </c:pt>
                <c:pt idx="7">
                  <c:v>119</c:v>
                </c:pt>
                <c:pt idx="8">
                  <c:v>46</c:v>
                </c:pt>
                <c:pt idx="9">
                  <c:v>12</c:v>
                </c:pt>
                <c:pt idx="10">
                  <c:v>155</c:v>
                </c:pt>
                <c:pt idx="11">
                  <c:v>33</c:v>
                </c:pt>
                <c:pt idx="12">
                  <c:v>99</c:v>
                </c:pt>
                <c:pt idx="13">
                  <c:v>14</c:v>
                </c:pt>
                <c:pt idx="14">
                  <c:v>55</c:v>
                </c:pt>
                <c:pt idx="15">
                  <c:v>65</c:v>
                </c:pt>
                <c:pt idx="16">
                  <c:v>67</c:v>
                </c:pt>
                <c:pt idx="17">
                  <c:v>133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9E0-7C4A-8051-48D23AC248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1017535183"/>
        <c:axId val="1033202735"/>
      </c:barChart>
      <c:catAx>
        <c:axId val="1017535183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33202735"/>
        <c:crosses val="autoZero"/>
        <c:auto val="1"/>
        <c:lblAlgn val="ctr"/>
        <c:lblOffset val="100"/>
        <c:noMultiLvlLbl val="0"/>
      </c:catAx>
      <c:valAx>
        <c:axId val="1033202735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1753518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1" i="0" u="none" strike="noStrike" kern="1200" cap="all" spc="5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Position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1" i="0" u="none" strike="noStrike" kern="1200" cap="all" spc="5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Position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0746-D34D-852B-68EA90664114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0746-D34D-852B-68EA90664114}"/>
              </c:ext>
            </c:extLst>
          </c:dPt>
          <c:dPt>
            <c:idx val="2"/>
            <c:bubble3D val="0"/>
            <c:spPr>
              <a:solidFill>
                <a:schemeClr val="accent5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0746-D34D-852B-68EA90664114}"/>
              </c:ext>
            </c:extLst>
          </c:dPt>
          <c:dPt>
            <c:idx val="3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0746-D34D-852B-68EA90664114}"/>
              </c:ext>
            </c:extLst>
          </c:dPt>
          <c:dPt>
            <c:idx val="4"/>
            <c:bubble3D val="0"/>
            <c:spPr>
              <a:solidFill>
                <a:schemeClr val="accent3">
                  <a:lumMod val="6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9-0746-D34D-852B-68EA90664114}"/>
              </c:ext>
            </c:extLst>
          </c:dPt>
          <c:dPt>
            <c:idx val="5"/>
            <c:bubble3D val="0"/>
            <c:spPr>
              <a:solidFill>
                <a:schemeClr val="accent5">
                  <a:lumMod val="6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B-0746-D34D-852B-68EA90664114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Sheet1!$A$2:$A$7</c:f>
              <c:strCache>
                <c:ptCount val="6"/>
                <c:pt idx="0">
                  <c:v>Lectuer (Assistant Professor)</c:v>
                </c:pt>
                <c:pt idx="1">
                  <c:v>Senior Lecturer/Reader (Associate Professor)</c:v>
                </c:pt>
                <c:pt idx="2">
                  <c:v>Professor</c:v>
                </c:pt>
                <c:pt idx="3">
                  <c:v>Graduate Teaching Assistant / Fellow</c:v>
                </c:pt>
                <c:pt idx="4">
                  <c:v>Teaching Fellow</c:v>
                </c:pt>
                <c:pt idx="5">
                  <c:v>Academic Related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265</c:v>
                </c:pt>
                <c:pt idx="1">
                  <c:v>470</c:v>
                </c:pt>
                <c:pt idx="2">
                  <c:v>159</c:v>
                </c:pt>
                <c:pt idx="3">
                  <c:v>28</c:v>
                </c:pt>
                <c:pt idx="4">
                  <c:v>62</c:v>
                </c:pt>
                <c:pt idx="5">
                  <c:v>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04B-A14D-A6F8-E71967C97C15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Sheet2!$B$1</c:f>
              <c:strCache>
                <c:ptCount val="1"/>
                <c:pt idx="0">
                  <c:v>Strongly Agree or Agree</c:v>
                </c:pt>
              </c:strCache>
            </c:strRef>
          </c:tx>
          <c:spPr>
            <a:noFill/>
            <a:ln>
              <a:solidFill>
                <a:schemeClr val="tx2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Sheet2!$A$2:$A$5</c:f>
              <c:strCache>
                <c:ptCount val="4"/>
                <c:pt idx="0">
                  <c:v>"I feel prepared to deliver online learning, teaching and assessment"</c:v>
                </c:pt>
                <c:pt idx="1">
                  <c:v>"I feel confident in my ability to facilitate online learning, teaching and assessment"</c:v>
                </c:pt>
                <c:pt idx="2">
                  <c:v>"My institution has been supportive in facilitating the move to online learning, teaching and assessment"</c:v>
                </c:pt>
                <c:pt idx="3">
                  <c:v>"I can access appropriate technologies to support my online learning, teaching and assessment"</c:v>
                </c:pt>
              </c:strCache>
            </c:strRef>
          </c:cat>
          <c:val>
            <c:numRef>
              <c:f>Sheet2!$B$2:$B$5</c:f>
              <c:numCache>
                <c:formatCode>0.0%</c:formatCode>
                <c:ptCount val="4"/>
                <c:pt idx="0">
                  <c:v>0.495</c:v>
                </c:pt>
                <c:pt idx="1">
                  <c:v>0.60599999999999998</c:v>
                </c:pt>
                <c:pt idx="2">
                  <c:v>0.72699999999999998</c:v>
                </c:pt>
                <c:pt idx="3">
                  <c:v>0.81699999999999995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BCF-404C-9C91-D7A5D6920C1F}"/>
            </c:ext>
          </c:extLst>
        </c:ser>
        <c:ser>
          <c:idx val="1"/>
          <c:order val="1"/>
          <c:tx>
            <c:strRef>
              <c:f>Sheet2!$C$1</c:f>
              <c:strCache>
                <c:ptCount val="1"/>
                <c:pt idx="0">
                  <c:v>Disagree or Strongly Disagree</c:v>
                </c:pt>
              </c:strCache>
            </c:strRef>
          </c:tx>
          <c:spPr>
            <a:pattFill prst="pct50">
              <a:fgClr>
                <a:schemeClr val="bg2">
                  <a:lumMod val="75000"/>
                </a:schemeClr>
              </a:fgClr>
              <a:bgClr>
                <a:schemeClr val="bg1"/>
              </a:bgClr>
            </a:pattFill>
            <a:ln>
              <a:solidFill>
                <a:schemeClr val="tx2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Sheet2!$A$2:$A$5</c:f>
              <c:strCache>
                <c:ptCount val="4"/>
                <c:pt idx="0">
                  <c:v>"I feel prepared to deliver online learning, teaching and assessment"</c:v>
                </c:pt>
                <c:pt idx="1">
                  <c:v>"I feel confident in my ability to facilitate online learning, teaching and assessment"</c:v>
                </c:pt>
                <c:pt idx="2">
                  <c:v>"My institution has been supportive in facilitating the move to online learning, teaching and assessment"</c:v>
                </c:pt>
                <c:pt idx="3">
                  <c:v>"I can access appropriate technologies to support my online learning, teaching and assessment"</c:v>
                </c:pt>
              </c:strCache>
            </c:strRef>
          </c:cat>
          <c:val>
            <c:numRef>
              <c:f>Sheet2!$C$2:$C$5</c:f>
              <c:numCache>
                <c:formatCode>0.0%</c:formatCode>
                <c:ptCount val="4"/>
                <c:pt idx="0">
                  <c:v>0.505</c:v>
                </c:pt>
                <c:pt idx="1">
                  <c:v>0.39400000000000002</c:v>
                </c:pt>
                <c:pt idx="2">
                  <c:v>0.27300000000000002</c:v>
                </c:pt>
                <c:pt idx="3">
                  <c:v>0.183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BCF-404C-9C91-D7A5D6920C1F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1360353663"/>
        <c:axId val="1723617183"/>
      </c:barChart>
      <c:catAx>
        <c:axId val="1360353663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1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23617183"/>
        <c:crosses val="autoZero"/>
        <c:auto val="1"/>
        <c:lblAlgn val="ctr"/>
        <c:lblOffset val="100"/>
        <c:noMultiLvlLbl val="0"/>
      </c:catAx>
      <c:valAx>
        <c:axId val="1723617183"/>
        <c:scaling>
          <c:orientation val="minMax"/>
        </c:scaling>
        <c:delete val="0"/>
        <c:axPos val="t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6035366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000" b="1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Preparedness, confidence, support and access by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discipline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cap="all" spc="120" normalizeH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Preparedness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Sheet1!$A$2:$A$14</c:f>
              <c:strCache>
                <c:ptCount val="13"/>
                <c:pt idx="0">
                  <c:v>Subjects allied to medicine</c:v>
                </c:pt>
                <c:pt idx="1">
                  <c:v>Biological sciences</c:v>
                </c:pt>
                <c:pt idx="2">
                  <c:v>Physical sciences</c:v>
                </c:pt>
                <c:pt idx="3">
                  <c:v>Mathematical sciences</c:v>
                </c:pt>
                <c:pt idx="4">
                  <c:v>Computer science</c:v>
                </c:pt>
                <c:pt idx="5">
                  <c:v>Engineering &amp; technology</c:v>
                </c:pt>
                <c:pt idx="6">
                  <c:v>Social science</c:v>
                </c:pt>
                <c:pt idx="7">
                  <c:v>Law</c:v>
                </c:pt>
                <c:pt idx="8">
                  <c:v>Business &amp; administrative studies</c:v>
                </c:pt>
                <c:pt idx="9">
                  <c:v>Languages</c:v>
                </c:pt>
                <c:pt idx="10">
                  <c:v>Historical &amp; philosophical studies</c:v>
                </c:pt>
                <c:pt idx="11">
                  <c:v>Creative arts &amp; design</c:v>
                </c:pt>
                <c:pt idx="12">
                  <c:v>Education</c:v>
                </c:pt>
              </c:strCache>
            </c:strRef>
          </c:cat>
          <c:val>
            <c:numRef>
              <c:f>Sheet1!$B$2:$B$14</c:f>
              <c:numCache>
                <c:formatCode>General</c:formatCode>
                <c:ptCount val="13"/>
                <c:pt idx="0">
                  <c:v>23</c:v>
                </c:pt>
                <c:pt idx="1">
                  <c:v>10</c:v>
                </c:pt>
                <c:pt idx="2">
                  <c:v>19</c:v>
                </c:pt>
                <c:pt idx="3">
                  <c:v>11</c:v>
                </c:pt>
                <c:pt idx="4">
                  <c:v>66</c:v>
                </c:pt>
                <c:pt idx="5">
                  <c:v>20</c:v>
                </c:pt>
                <c:pt idx="6">
                  <c:v>52</c:v>
                </c:pt>
                <c:pt idx="7">
                  <c:v>16</c:v>
                </c:pt>
                <c:pt idx="8">
                  <c:v>35</c:v>
                </c:pt>
                <c:pt idx="9">
                  <c:v>14</c:v>
                </c:pt>
                <c:pt idx="10">
                  <c:v>22</c:v>
                </c:pt>
                <c:pt idx="11">
                  <c:v>26</c:v>
                </c:pt>
                <c:pt idx="12">
                  <c:v>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6CE-F544-B936-BBC76713B0A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Confidence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Sheet1!$A$2:$A$14</c:f>
              <c:strCache>
                <c:ptCount val="13"/>
                <c:pt idx="0">
                  <c:v>Subjects allied to medicine</c:v>
                </c:pt>
                <c:pt idx="1">
                  <c:v>Biological sciences</c:v>
                </c:pt>
                <c:pt idx="2">
                  <c:v>Physical sciences</c:v>
                </c:pt>
                <c:pt idx="3">
                  <c:v>Mathematical sciences</c:v>
                </c:pt>
                <c:pt idx="4">
                  <c:v>Computer science</c:v>
                </c:pt>
                <c:pt idx="5">
                  <c:v>Engineering &amp; technology</c:v>
                </c:pt>
                <c:pt idx="6">
                  <c:v>Social science</c:v>
                </c:pt>
                <c:pt idx="7">
                  <c:v>Law</c:v>
                </c:pt>
                <c:pt idx="8">
                  <c:v>Business &amp; administrative studies</c:v>
                </c:pt>
                <c:pt idx="9">
                  <c:v>Languages</c:v>
                </c:pt>
                <c:pt idx="10">
                  <c:v>Historical &amp; philosophical studies</c:v>
                </c:pt>
                <c:pt idx="11">
                  <c:v>Creative arts &amp; design</c:v>
                </c:pt>
                <c:pt idx="12">
                  <c:v>Education</c:v>
                </c:pt>
              </c:strCache>
            </c:strRef>
          </c:cat>
          <c:val>
            <c:numRef>
              <c:f>Sheet1!$C$2:$C$14</c:f>
              <c:numCache>
                <c:formatCode>General</c:formatCode>
                <c:ptCount val="13"/>
                <c:pt idx="0">
                  <c:v>24</c:v>
                </c:pt>
                <c:pt idx="1">
                  <c:v>15</c:v>
                </c:pt>
                <c:pt idx="2">
                  <c:v>21</c:v>
                </c:pt>
                <c:pt idx="3">
                  <c:v>13</c:v>
                </c:pt>
                <c:pt idx="4">
                  <c:v>72</c:v>
                </c:pt>
                <c:pt idx="5">
                  <c:v>22</c:v>
                </c:pt>
                <c:pt idx="6">
                  <c:v>57</c:v>
                </c:pt>
                <c:pt idx="7">
                  <c:v>17</c:v>
                </c:pt>
                <c:pt idx="8">
                  <c:v>44</c:v>
                </c:pt>
                <c:pt idx="9">
                  <c:v>19</c:v>
                </c:pt>
                <c:pt idx="10">
                  <c:v>25</c:v>
                </c:pt>
                <c:pt idx="11">
                  <c:v>30</c:v>
                </c:pt>
                <c:pt idx="12">
                  <c:v>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6CE-F544-B936-BBC76713B0A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Support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Sheet1!$A$2:$A$14</c:f>
              <c:strCache>
                <c:ptCount val="13"/>
                <c:pt idx="0">
                  <c:v>Subjects allied to medicine</c:v>
                </c:pt>
                <c:pt idx="1">
                  <c:v>Biological sciences</c:v>
                </c:pt>
                <c:pt idx="2">
                  <c:v>Physical sciences</c:v>
                </c:pt>
                <c:pt idx="3">
                  <c:v>Mathematical sciences</c:v>
                </c:pt>
                <c:pt idx="4">
                  <c:v>Computer science</c:v>
                </c:pt>
                <c:pt idx="5">
                  <c:v>Engineering &amp; technology</c:v>
                </c:pt>
                <c:pt idx="6">
                  <c:v>Social science</c:v>
                </c:pt>
                <c:pt idx="7">
                  <c:v>Law</c:v>
                </c:pt>
                <c:pt idx="8">
                  <c:v>Business &amp; administrative studies</c:v>
                </c:pt>
                <c:pt idx="9">
                  <c:v>Languages</c:v>
                </c:pt>
                <c:pt idx="10">
                  <c:v>Historical &amp; philosophical studies</c:v>
                </c:pt>
                <c:pt idx="11">
                  <c:v>Creative arts &amp; design</c:v>
                </c:pt>
                <c:pt idx="12">
                  <c:v>Education</c:v>
                </c:pt>
              </c:strCache>
            </c:strRef>
          </c:cat>
          <c:val>
            <c:numRef>
              <c:f>Sheet1!$D$2:$D$14</c:f>
              <c:numCache>
                <c:formatCode>General</c:formatCode>
                <c:ptCount val="13"/>
                <c:pt idx="0">
                  <c:v>23</c:v>
                </c:pt>
                <c:pt idx="1">
                  <c:v>23</c:v>
                </c:pt>
                <c:pt idx="2">
                  <c:v>23</c:v>
                </c:pt>
                <c:pt idx="3">
                  <c:v>15</c:v>
                </c:pt>
                <c:pt idx="4">
                  <c:v>82</c:v>
                </c:pt>
                <c:pt idx="5">
                  <c:v>25</c:v>
                </c:pt>
                <c:pt idx="6">
                  <c:v>75</c:v>
                </c:pt>
                <c:pt idx="7">
                  <c:v>19</c:v>
                </c:pt>
                <c:pt idx="8">
                  <c:v>49</c:v>
                </c:pt>
                <c:pt idx="9">
                  <c:v>22</c:v>
                </c:pt>
                <c:pt idx="10">
                  <c:v>35</c:v>
                </c:pt>
                <c:pt idx="11">
                  <c:v>25</c:v>
                </c:pt>
                <c:pt idx="12">
                  <c:v>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6CE-F544-B936-BBC76713B0A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Access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Sheet1!$A$2:$A$14</c:f>
              <c:strCache>
                <c:ptCount val="13"/>
                <c:pt idx="0">
                  <c:v>Subjects allied to medicine</c:v>
                </c:pt>
                <c:pt idx="1">
                  <c:v>Biological sciences</c:v>
                </c:pt>
                <c:pt idx="2">
                  <c:v>Physical sciences</c:v>
                </c:pt>
                <c:pt idx="3">
                  <c:v>Mathematical sciences</c:v>
                </c:pt>
                <c:pt idx="4">
                  <c:v>Computer science</c:v>
                </c:pt>
                <c:pt idx="5">
                  <c:v>Engineering &amp; technology</c:v>
                </c:pt>
                <c:pt idx="6">
                  <c:v>Social science</c:v>
                </c:pt>
                <c:pt idx="7">
                  <c:v>Law</c:v>
                </c:pt>
                <c:pt idx="8">
                  <c:v>Business &amp; administrative studies</c:v>
                </c:pt>
                <c:pt idx="9">
                  <c:v>Languages</c:v>
                </c:pt>
                <c:pt idx="10">
                  <c:v>Historical &amp; philosophical studies</c:v>
                </c:pt>
                <c:pt idx="11">
                  <c:v>Creative arts &amp; design</c:v>
                </c:pt>
                <c:pt idx="12">
                  <c:v>Education</c:v>
                </c:pt>
              </c:strCache>
            </c:strRef>
          </c:cat>
          <c:val>
            <c:numRef>
              <c:f>Sheet1!$E$2:$E$14</c:f>
              <c:numCache>
                <c:formatCode>General</c:formatCode>
                <c:ptCount val="13"/>
                <c:pt idx="0">
                  <c:v>34</c:v>
                </c:pt>
                <c:pt idx="1">
                  <c:v>26</c:v>
                </c:pt>
                <c:pt idx="2">
                  <c:v>26</c:v>
                </c:pt>
                <c:pt idx="3">
                  <c:v>17</c:v>
                </c:pt>
                <c:pt idx="4">
                  <c:v>95</c:v>
                </c:pt>
                <c:pt idx="5">
                  <c:v>30</c:v>
                </c:pt>
                <c:pt idx="6">
                  <c:v>98</c:v>
                </c:pt>
                <c:pt idx="7">
                  <c:v>22</c:v>
                </c:pt>
                <c:pt idx="8">
                  <c:v>55</c:v>
                </c:pt>
                <c:pt idx="9">
                  <c:v>31</c:v>
                </c:pt>
                <c:pt idx="10">
                  <c:v>41</c:v>
                </c:pt>
                <c:pt idx="11">
                  <c:v>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6CE-F544-B936-BBC76713B0AC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79"/>
        <c:overlap val="100"/>
        <c:axId val="1034368495"/>
        <c:axId val="1017599759"/>
      </c:barChart>
      <c:catAx>
        <c:axId val="103436849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64" b="0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17599759"/>
        <c:crosses val="autoZero"/>
        <c:auto val="1"/>
        <c:lblAlgn val="ctr"/>
        <c:lblOffset val="100"/>
        <c:noMultiLvlLbl val="0"/>
      </c:catAx>
      <c:valAx>
        <c:axId val="1017599759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03436849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PREPAREDNESS, CONFIDENCE, SUPPORT</a:t>
            </a:r>
            <a:r>
              <a:rPr lang="en-US" baseline="0" dirty="0"/>
              <a:t> and ACCESS</a:t>
            </a:r>
            <a:r>
              <a:rPr lang="en-US" dirty="0"/>
              <a:t> by 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POSITION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Preparedness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tint val="98000"/>
                    <a:lumMod val="114000"/>
                  </a:schemeClr>
                </a:gs>
                <a:gs pos="100000">
                  <a:schemeClr val="accent1">
                    <a:shade val="90000"/>
                    <a:lumMod val="84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38100" dist="25400" dir="5400000" rotWithShape="0">
                <a:srgbClr val="000000">
                  <a:alpha val="45000"/>
                </a:srgbClr>
              </a:outerShdw>
            </a:effectLst>
          </c:spPr>
          <c:invertIfNegative val="0"/>
          <c:cat>
            <c:strRef>
              <c:f>Sheet1!$A$2:$A$7</c:f>
              <c:strCache>
                <c:ptCount val="6"/>
                <c:pt idx="0">
                  <c:v>Lecturer (Assistant Professor)</c:v>
                </c:pt>
                <c:pt idx="1">
                  <c:v>Senior Lecturer/Reader (Associate Professor)</c:v>
                </c:pt>
                <c:pt idx="2">
                  <c:v>Professor</c:v>
                </c:pt>
                <c:pt idx="3">
                  <c:v>Graduate Teaching Assistant/Fellow</c:v>
                </c:pt>
                <c:pt idx="4">
                  <c:v>Teaching Fellow</c:v>
                </c:pt>
                <c:pt idx="5">
                  <c:v>Academic Related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96</c:v>
                </c:pt>
                <c:pt idx="1">
                  <c:v>203</c:v>
                </c:pt>
                <c:pt idx="2">
                  <c:v>60</c:v>
                </c:pt>
                <c:pt idx="3">
                  <c:v>0</c:v>
                </c:pt>
                <c:pt idx="4">
                  <c:v>23</c:v>
                </c:pt>
                <c:pt idx="5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87C-CC47-9839-E54504B9E48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Confidence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tint val="98000"/>
                    <a:lumMod val="114000"/>
                  </a:schemeClr>
                </a:gs>
                <a:gs pos="100000">
                  <a:schemeClr val="accent2">
                    <a:shade val="90000"/>
                    <a:lumMod val="84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38100" dist="25400" dir="5400000" rotWithShape="0">
                <a:srgbClr val="000000">
                  <a:alpha val="45000"/>
                </a:srgbClr>
              </a:outerShdw>
            </a:effectLst>
          </c:spPr>
          <c:invertIfNegative val="0"/>
          <c:cat>
            <c:strRef>
              <c:f>Sheet1!$A$2:$A$7</c:f>
              <c:strCache>
                <c:ptCount val="6"/>
                <c:pt idx="0">
                  <c:v>Lecturer (Assistant Professor)</c:v>
                </c:pt>
                <c:pt idx="1">
                  <c:v>Senior Lecturer/Reader (Associate Professor)</c:v>
                </c:pt>
                <c:pt idx="2">
                  <c:v>Professor</c:v>
                </c:pt>
                <c:pt idx="3">
                  <c:v>Graduate Teaching Assistant/Fellow</c:v>
                </c:pt>
                <c:pt idx="4">
                  <c:v>Teaching Fellow</c:v>
                </c:pt>
                <c:pt idx="5">
                  <c:v>Academic Related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116</c:v>
                </c:pt>
                <c:pt idx="1">
                  <c:v>228</c:v>
                </c:pt>
                <c:pt idx="2">
                  <c:v>73</c:v>
                </c:pt>
                <c:pt idx="3">
                  <c:v>0</c:v>
                </c:pt>
                <c:pt idx="4">
                  <c:v>26</c:v>
                </c:pt>
                <c:pt idx="5">
                  <c:v>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87C-CC47-9839-E54504B9E48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Support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tint val="98000"/>
                    <a:lumMod val="114000"/>
                  </a:schemeClr>
                </a:gs>
                <a:gs pos="100000">
                  <a:schemeClr val="accent3">
                    <a:shade val="90000"/>
                    <a:lumMod val="84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38100" dist="25400" dir="5400000" rotWithShape="0">
                <a:srgbClr val="000000">
                  <a:alpha val="45000"/>
                </a:srgbClr>
              </a:outerShdw>
            </a:effectLst>
          </c:spPr>
          <c:invertIfNegative val="0"/>
          <c:cat>
            <c:strRef>
              <c:f>Sheet1!$A$2:$A$7</c:f>
              <c:strCache>
                <c:ptCount val="6"/>
                <c:pt idx="0">
                  <c:v>Lecturer (Assistant Professor)</c:v>
                </c:pt>
                <c:pt idx="1">
                  <c:v>Senior Lecturer/Reader (Associate Professor)</c:v>
                </c:pt>
                <c:pt idx="2">
                  <c:v>Professor</c:v>
                </c:pt>
                <c:pt idx="3">
                  <c:v>Graduate Teaching Assistant/Fellow</c:v>
                </c:pt>
                <c:pt idx="4">
                  <c:v>Teaching Fellow</c:v>
                </c:pt>
                <c:pt idx="5">
                  <c:v>Academic Related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138</c:v>
                </c:pt>
                <c:pt idx="1">
                  <c:v>243</c:v>
                </c:pt>
                <c:pt idx="2">
                  <c:v>102</c:v>
                </c:pt>
                <c:pt idx="3">
                  <c:v>13</c:v>
                </c:pt>
                <c:pt idx="4">
                  <c:v>29</c:v>
                </c:pt>
                <c:pt idx="5">
                  <c:v>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87C-CC47-9839-E54504B9E48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Access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tint val="98000"/>
                    <a:lumMod val="114000"/>
                  </a:schemeClr>
                </a:gs>
                <a:gs pos="100000">
                  <a:schemeClr val="accent4">
                    <a:shade val="90000"/>
                    <a:lumMod val="84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38100" dist="25400" dir="5400000" rotWithShape="0">
                <a:srgbClr val="000000">
                  <a:alpha val="45000"/>
                </a:srgbClr>
              </a:outerShdw>
            </a:effectLst>
          </c:spPr>
          <c:invertIfNegative val="0"/>
          <c:cat>
            <c:strRef>
              <c:f>Sheet1!$A$2:$A$7</c:f>
              <c:strCache>
                <c:ptCount val="6"/>
                <c:pt idx="0">
                  <c:v>Lecturer (Assistant Professor)</c:v>
                </c:pt>
                <c:pt idx="1">
                  <c:v>Senior Lecturer/Reader (Associate Professor)</c:v>
                </c:pt>
                <c:pt idx="2">
                  <c:v>Professor</c:v>
                </c:pt>
                <c:pt idx="3">
                  <c:v>Graduate Teaching Assistant/Fellow</c:v>
                </c:pt>
                <c:pt idx="4">
                  <c:v>Teaching Fellow</c:v>
                </c:pt>
                <c:pt idx="5">
                  <c:v>Academic Related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173</c:v>
                </c:pt>
                <c:pt idx="1">
                  <c:v>305</c:v>
                </c:pt>
                <c:pt idx="2">
                  <c:v>101</c:v>
                </c:pt>
                <c:pt idx="3">
                  <c:v>19</c:v>
                </c:pt>
                <c:pt idx="4">
                  <c:v>44</c:v>
                </c:pt>
                <c:pt idx="5">
                  <c:v>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87C-CC47-9839-E54504B9E48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037683039"/>
        <c:axId val="1035391167"/>
      </c:barChart>
      <c:valAx>
        <c:axId val="1035391167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37683039"/>
        <c:crosses val="autoZero"/>
        <c:crossBetween val="between"/>
      </c:valAx>
      <c:catAx>
        <c:axId val="1037683039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35391167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cap="none" spc="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pPr>
            <a:r>
              <a:rPr lang="en-GB"/>
              <a:t>Branch of professional services 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cap="none" spc="50" normalizeH="0" baseline="0">
              <a:solidFill>
                <a:schemeClr val="tx1">
                  <a:lumMod val="65000"/>
                  <a:lumOff val="35000"/>
                </a:schemeClr>
              </a:solidFill>
              <a:latin typeface="+mj-lt"/>
              <a:ea typeface="+mj-ea"/>
              <a:cs typeface="+mj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>
                <a:alpha val="7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Sheet1!$A$1:$A$16</c:f>
              <c:strCache>
                <c:ptCount val="16"/>
                <c:pt idx="0">
                  <c:v>Accommodation Services</c:v>
                </c:pt>
                <c:pt idx="1">
                  <c:v>Commercial Services </c:v>
                </c:pt>
                <c:pt idx="2">
                  <c:v>Employability  </c:v>
                </c:pt>
                <c:pt idx="3">
                  <c:v>Estates &amp; Facilities </c:v>
                </c:pt>
                <c:pt idx="4">
                  <c:v>Finance  </c:v>
                </c:pt>
                <c:pt idx="5">
                  <c:v>Human Resources  </c:v>
                </c:pt>
                <c:pt idx="6">
                  <c:v>International &amp; Partnerships  </c:v>
                </c:pt>
                <c:pt idx="7">
                  <c:v>IT/AV  </c:v>
                </c:pt>
                <c:pt idx="8">
                  <c:v>Learning &amp; Teaching/Academic Support  </c:v>
                </c:pt>
                <c:pt idx="9">
                  <c:v>Libraries   </c:v>
                </c:pt>
                <c:pt idx="10">
                  <c:v>Marketing &amp; Comms </c:v>
                </c:pt>
                <c:pt idx="11">
                  <c:v>Planning &amp; Operations  </c:v>
                </c:pt>
                <c:pt idx="12">
                  <c:v>Recruitment &amp; Admissions  </c:v>
                </c:pt>
                <c:pt idx="13">
                  <c:v>Research/Innovation/Enterprise </c:v>
                </c:pt>
                <c:pt idx="14">
                  <c:v>Student Support </c:v>
                </c:pt>
                <c:pt idx="15">
                  <c:v>Other  </c:v>
                </c:pt>
              </c:strCache>
            </c:strRef>
          </c:cat>
          <c:val>
            <c:numRef>
              <c:f>Sheet1!$B$1:$B$16</c:f>
              <c:numCache>
                <c:formatCode>0.00%</c:formatCode>
                <c:ptCount val="16"/>
                <c:pt idx="0">
                  <c:v>0.02</c:v>
                </c:pt>
                <c:pt idx="1">
                  <c:v>8.9999999999999993E-3</c:v>
                </c:pt>
                <c:pt idx="2">
                  <c:v>0.02</c:v>
                </c:pt>
                <c:pt idx="3">
                  <c:v>5.3999999999999999E-2</c:v>
                </c:pt>
                <c:pt idx="4">
                  <c:v>3.5000000000000003E-2</c:v>
                </c:pt>
                <c:pt idx="5">
                  <c:v>2.3E-2</c:v>
                </c:pt>
                <c:pt idx="6">
                  <c:v>2.5000000000000001E-2</c:v>
                </c:pt>
                <c:pt idx="7">
                  <c:v>8.4000000000000005E-2</c:v>
                </c:pt>
                <c:pt idx="8">
                  <c:v>0.192</c:v>
                </c:pt>
                <c:pt idx="9">
                  <c:v>0.121</c:v>
                </c:pt>
                <c:pt idx="10">
                  <c:v>0.03</c:v>
                </c:pt>
                <c:pt idx="11">
                  <c:v>4.2999999999999997E-2</c:v>
                </c:pt>
                <c:pt idx="12">
                  <c:v>5.3999999999999999E-2</c:v>
                </c:pt>
                <c:pt idx="13">
                  <c:v>0.11799999999999999</c:v>
                </c:pt>
                <c:pt idx="14">
                  <c:v>0.16700000000000001</c:v>
                </c:pt>
                <c:pt idx="15">
                  <c:v>0.152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81D-834E-8076-BE6FE6CBB2AF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80"/>
        <c:overlap val="25"/>
        <c:axId val="1399419728"/>
        <c:axId val="1519837024"/>
      </c:barChart>
      <c:catAx>
        <c:axId val="13994197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587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cap="none" spc="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19837024"/>
        <c:crosses val="autoZero"/>
        <c:auto val="1"/>
        <c:lblAlgn val="ctr"/>
        <c:lblOffset val="100"/>
        <c:noMultiLvlLbl val="0"/>
      </c:catAx>
      <c:valAx>
        <c:axId val="15198370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spc="2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994197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32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/>
              <a:t>How has working from home affected your ability to do your job? 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32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Sheet3!$A$2:$A$4</c:f>
              <c:strCache>
                <c:ptCount val="3"/>
                <c:pt idx="0">
                  <c:v>Working from home has enhanced my ability to do my job</c:v>
                </c:pt>
                <c:pt idx="1">
                  <c:v>Working from home has made no difference to my ability to do my job</c:v>
                </c:pt>
                <c:pt idx="2">
                  <c:v>Working from home has reduced my ability to do my job</c:v>
                </c:pt>
              </c:strCache>
            </c:strRef>
          </c:cat>
          <c:val>
            <c:numRef>
              <c:f>Sheet3!$B$2:$B$4</c:f>
              <c:numCache>
                <c:formatCode>0.00%</c:formatCode>
                <c:ptCount val="3"/>
                <c:pt idx="0">
                  <c:v>0.254</c:v>
                </c:pt>
                <c:pt idx="1">
                  <c:v>0.52200000000000002</c:v>
                </c:pt>
                <c:pt idx="2">
                  <c:v>0.224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FD2-194C-A681-B0BBC8D4F665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837760576"/>
        <c:axId val="837762224"/>
      </c:barChart>
      <c:catAx>
        <c:axId val="8377605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37762224"/>
        <c:crosses val="autoZero"/>
        <c:auto val="1"/>
        <c:lblAlgn val="ctr"/>
        <c:lblOffset val="100"/>
        <c:noMultiLvlLbl val="0"/>
      </c:catAx>
      <c:valAx>
        <c:axId val="8377622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377605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100"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32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GB"/>
              <a:t>How has working from home affected your productivity ? 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32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Sheet4!$A$2:$A$4</c:f>
              <c:strCache>
                <c:ptCount val="3"/>
                <c:pt idx="0">
                  <c:v>Working from home has made me more productive</c:v>
                </c:pt>
                <c:pt idx="1">
                  <c:v>Working from home has had no impact on my productivity</c:v>
                </c:pt>
                <c:pt idx="2">
                  <c:v>Working from home has made me less productive</c:v>
                </c:pt>
              </c:strCache>
            </c:strRef>
          </c:cat>
          <c:val>
            <c:numRef>
              <c:f>Sheet4!$B$2:$B$4</c:f>
              <c:numCache>
                <c:formatCode>0.00%</c:formatCode>
                <c:ptCount val="3"/>
                <c:pt idx="0">
                  <c:v>0.46600000000000003</c:v>
                </c:pt>
                <c:pt idx="1">
                  <c:v>0.35</c:v>
                </c:pt>
                <c:pt idx="2">
                  <c:v>0.184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9A7-514B-BF5F-FECF80ED6188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520266928"/>
        <c:axId val="1222536256"/>
      </c:barChart>
      <c:catAx>
        <c:axId val="15202669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22536256"/>
        <c:crosses val="autoZero"/>
        <c:auto val="1"/>
        <c:lblAlgn val="ctr"/>
        <c:lblOffset val="100"/>
        <c:noMultiLvlLbl val="0"/>
      </c:catAx>
      <c:valAx>
        <c:axId val="1222536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202669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1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32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GB"/>
              <a:t>How have changes in your work due to the COVID-19 pandemic impacted on your mental and physical health? 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32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Sheet5!$B$2</c:f>
              <c:strCache>
                <c:ptCount val="1"/>
                <c:pt idx="0">
                  <c:v>Mental Health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Sheet5!$A$3:$A$5</c:f>
              <c:strCache>
                <c:ptCount val="3"/>
                <c:pt idx="0">
                  <c:v>Positive impact</c:v>
                </c:pt>
                <c:pt idx="1">
                  <c:v>No impact</c:v>
                </c:pt>
                <c:pt idx="2">
                  <c:v>Negative impact</c:v>
                </c:pt>
              </c:strCache>
            </c:strRef>
          </c:cat>
          <c:val>
            <c:numRef>
              <c:f>Sheet5!$B$3:$B$5</c:f>
              <c:numCache>
                <c:formatCode>0.00%</c:formatCode>
                <c:ptCount val="3"/>
                <c:pt idx="0">
                  <c:v>0.20499999999999999</c:v>
                </c:pt>
                <c:pt idx="1">
                  <c:v>0.247</c:v>
                </c:pt>
                <c:pt idx="2">
                  <c:v>0.54800000000000004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223-0147-9F52-B36079A6D849}"/>
            </c:ext>
          </c:extLst>
        </c:ser>
        <c:ser>
          <c:idx val="1"/>
          <c:order val="1"/>
          <c:tx>
            <c:strRef>
              <c:f>Sheet5!$C$2</c:f>
              <c:strCache>
                <c:ptCount val="1"/>
                <c:pt idx="0">
                  <c:v>Physical Health 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Sheet5!$A$3:$A$5</c:f>
              <c:strCache>
                <c:ptCount val="3"/>
                <c:pt idx="0">
                  <c:v>Positive impact</c:v>
                </c:pt>
                <c:pt idx="1">
                  <c:v>No impact</c:v>
                </c:pt>
                <c:pt idx="2">
                  <c:v>Negative impact</c:v>
                </c:pt>
              </c:strCache>
            </c:strRef>
          </c:cat>
          <c:val>
            <c:numRef>
              <c:f>Sheet5!$C$3:$C$5</c:f>
              <c:numCache>
                <c:formatCode>0.00%</c:formatCode>
                <c:ptCount val="3"/>
                <c:pt idx="0">
                  <c:v>0.24099999999999999</c:v>
                </c:pt>
                <c:pt idx="1">
                  <c:v>0.25900000000000001</c:v>
                </c:pt>
                <c:pt idx="2">
                  <c:v>0.501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223-0147-9F52-B36079A6D849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317649600"/>
        <c:axId val="317651248"/>
      </c:barChart>
      <c:catAx>
        <c:axId val="3176496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7651248"/>
        <c:crosses val="autoZero"/>
        <c:auto val="1"/>
        <c:lblAlgn val="ctr"/>
        <c:lblOffset val="100"/>
        <c:noMultiLvlLbl val="0"/>
      </c:catAx>
      <c:valAx>
        <c:axId val="3176512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7649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1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6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GB"/>
              <a:t>How would you rate the competency of your university’s senior leadership through the pandemic? (e.g. Vice Chancellor, Pro-Vice Chancellor level) 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6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5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Sheet6!$A$2:$A$6</c:f>
              <c:strCache>
                <c:ptCount val="5"/>
                <c:pt idx="0">
                  <c:v>Extremely competent</c:v>
                </c:pt>
                <c:pt idx="1">
                  <c:v>Somewhat competent</c:v>
                </c:pt>
                <c:pt idx="2">
                  <c:v>Neither competent nor incompetent</c:v>
                </c:pt>
                <c:pt idx="3">
                  <c:v>Somewhat incompetent</c:v>
                </c:pt>
                <c:pt idx="4">
                  <c:v>Extremely incompetent</c:v>
                </c:pt>
              </c:strCache>
            </c:strRef>
          </c:cat>
          <c:val>
            <c:numRef>
              <c:f>Sheet6!$B$2:$B$6</c:f>
              <c:numCache>
                <c:formatCode>0.00%</c:formatCode>
                <c:ptCount val="5"/>
                <c:pt idx="0">
                  <c:v>0.254</c:v>
                </c:pt>
                <c:pt idx="1">
                  <c:v>0.38700000000000001</c:v>
                </c:pt>
                <c:pt idx="2">
                  <c:v>0.17</c:v>
                </c:pt>
                <c:pt idx="3">
                  <c:v>0.129</c:v>
                </c:pt>
                <c:pt idx="4">
                  <c:v>6.0999999999999999E-2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F98-2B44-A97B-20B569D95983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318413008"/>
        <c:axId val="318414656"/>
      </c:barChart>
      <c:catAx>
        <c:axId val="3184130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8414656"/>
        <c:crosses val="autoZero"/>
        <c:auto val="1"/>
        <c:lblAlgn val="ctr"/>
        <c:lblOffset val="100"/>
        <c:noMultiLvlLbl val="0"/>
      </c:catAx>
      <c:valAx>
        <c:axId val="3184146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84130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05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cap="all" spc="5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/>
              <a:t>In the future what would be your preferred mode of work? 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cap="all" spc="5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doughnut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EF08-3A4A-949F-8E21F7C175FE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EF08-3A4A-949F-8E21F7C175FE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EF08-3A4A-949F-8E21F7C175FE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EF08-3A4A-949F-8E21F7C175FE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fld id="{C65FC45E-2DED-E045-8663-2CB742920112}" type="PERCENTAGE">
                      <a:rPr lang="en-US" baseline="0" smtClean="0"/>
                      <a:pPr/>
                      <a:t>[PERCENTAGE]</a:t>
                    </a:fld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EF08-3A4A-949F-8E21F7C175FE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baseline="0"/>
                      <a:t> </a:t>
                    </a:r>
                    <a:fld id="{0BBDD286-C08C-334D-ADFA-AC3D6175E088}" type="PERCENTAGE">
                      <a:rPr lang="en-US" baseline="0"/>
                      <a:pPr/>
                      <a:t>[PERCENTAGE]</a:t>
                    </a:fld>
                    <a:endParaRPr lang="en-US" baseline="0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EF08-3A4A-949F-8E21F7C175FE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58A1DDE9-3108-3E4F-8C85-7C774BC99C07}" type="PERCENTAGE">
                      <a:rPr lang="en-US" baseline="0" smtClean="0"/>
                      <a:pPr/>
                      <a:t>[PERCENTAGE]</a:t>
                    </a:fld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EF08-3A4A-949F-8E21F7C175FE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 baseline="0"/>
                      <a:t> </a:t>
                    </a:r>
                    <a:fld id="{DB00C60B-E1BB-C749-9719-6FDA5F7A1C5F}" type="PERCENTAGE">
                      <a:rPr lang="en-US" baseline="0"/>
                      <a:pPr/>
                      <a:t>[PERCENTAGE]</a:t>
                    </a:fld>
                    <a:endParaRPr lang="en-US" baseline="0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EF08-3A4A-949F-8E21F7C175F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Sheet2!$A$2:$A$5</c:f>
              <c:strCache>
                <c:ptCount val="4"/>
                <c:pt idx="0">
                  <c:v>Exclusively home-based</c:v>
                </c:pt>
                <c:pt idx="1">
                  <c:v>Blended</c:v>
                </c:pt>
                <c:pt idx="2">
                  <c:v>Exclusively campus-based</c:v>
                </c:pt>
                <c:pt idx="3">
                  <c:v>Other</c:v>
                </c:pt>
              </c:strCache>
            </c:strRef>
          </c:cat>
          <c:val>
            <c:numRef>
              <c:f>Sheet2!$B$2:$B$5</c:f>
              <c:numCache>
                <c:formatCode>0.00%</c:formatCode>
                <c:ptCount val="4"/>
                <c:pt idx="0">
                  <c:v>0.14799999999999999</c:v>
                </c:pt>
                <c:pt idx="1">
                  <c:v>0.71399999999999997</c:v>
                </c:pt>
                <c:pt idx="2">
                  <c:v>0.112</c:v>
                </c:pt>
                <c:pt idx="3">
                  <c:v>2.5999999999999999E-2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EF08-3A4A-949F-8E21F7C175FE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acrossLinear" id="2">
  <a:schemeClr val="accent1"/>
  <a:schemeClr val="accent2"/>
  <a:schemeClr val="accent3"/>
  <a:schemeClr val="accent4"/>
  <a:schemeClr val="accent5"/>
  <a:schemeClr val="accent6"/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0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64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064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302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21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587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 cap="none" spc="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50000"/>
          <a:lumOff val="50000"/>
        </a:schemeClr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>
            <a:alpha val="70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 baseline="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1600" b="0" i="0" kern="1200" cap="none" spc="5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587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 spc="20" baseline="0"/>
  </cs:valueAxis>
  <cs:wall>
    <cs:lnRef idx="0"/>
    <cs:fillRef idx="0"/>
    <cs:effectRef idx="0"/>
    <cs:fontRef idx="minor">
      <a:schemeClr val="dk1"/>
    </cs:fontRef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5/13/21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28539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5/13/21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3607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5/13/21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60444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5/13/21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232665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5/13/21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765500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5/13/21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7990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5/13/21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23345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5/13/21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331022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5/13/21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1519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5/13/21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61210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5/13/21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33430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27964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5/13/21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154345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5/13/21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22137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5/13/21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83201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5/13/21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124589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5/13/21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56793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5/13/21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43793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5/13/21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227976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78" r:id="rId1"/>
    <p:sldLayoutId id="2147483879" r:id="rId2"/>
    <p:sldLayoutId id="2147483880" r:id="rId3"/>
    <p:sldLayoutId id="2147483881" r:id="rId4"/>
    <p:sldLayoutId id="2147483882" r:id="rId5"/>
    <p:sldLayoutId id="2147483883" r:id="rId6"/>
    <p:sldLayoutId id="2147483884" r:id="rId7"/>
    <p:sldLayoutId id="2147483885" r:id="rId8"/>
    <p:sldLayoutId id="2147483886" r:id="rId9"/>
    <p:sldLayoutId id="2147483887" r:id="rId10"/>
    <p:sldLayoutId id="2147483888" r:id="rId11"/>
    <p:sldLayoutId id="2147483889" r:id="rId12"/>
    <p:sldLayoutId id="2147483890" r:id="rId13"/>
    <p:sldLayoutId id="2147483891" r:id="rId14"/>
    <p:sldLayoutId id="2147483892" r:id="rId15"/>
    <p:sldLayoutId id="2147483893" r:id="rId16"/>
    <p:sldLayoutId id="2147483894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publicdomainpictures.net/en/view-image.php?image=323495&amp;picture=covid-19-concept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hrbartender.com/2020/employee-engagement/remote-work-strategies-support/" TargetMode="External"/><Relationship Id="rId3" Type="http://schemas.openxmlformats.org/officeDocument/2006/relationships/image" Target="../media/image2.png"/><Relationship Id="rId7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s://pxhere.com/en/photo/1126838" TargetMode="External"/><Relationship Id="rId3" Type="http://schemas.openxmlformats.org/officeDocument/2006/relationships/image" Target="../media/image2.png"/><Relationship Id="rId7" Type="http://schemas.openxmlformats.org/officeDocument/2006/relationships/image" Target="../media/image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9.xml"/><Relationship Id="rId4" Type="http://schemas.openxmlformats.org/officeDocument/2006/relationships/chart" Target="../charts/char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atureindex.com/news-blog/forced-shift-to-online-teaching-in-coronavirus-pandemic-unleashes-educators-deepest-job-fears-" TargetMode="External"/><Relationship Id="rId2" Type="http://schemas.openxmlformats.org/officeDocument/2006/relationships/hyperlink" Target="https://doi.org/10.1007/s10734-020-00561-y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Richard.watermeyer@Bristol.ac.uk" TargetMode="External"/><Relationship Id="rId5" Type="http://schemas.openxmlformats.org/officeDocument/2006/relationships/hyperlink" Target="mailto:Thomas.crick@Swansea.ac.uk" TargetMode="External"/><Relationship Id="rId4" Type="http://schemas.openxmlformats.org/officeDocument/2006/relationships/hyperlink" Target="https://wonkhe.com/blogs/academic-lives-are-in-transition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2000"/>
                <a:hueMod val="108000"/>
                <a:satMod val="164000"/>
                <a:lumMod val="69000"/>
              </a:schemeClr>
              <a:schemeClr val="bg2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179C4C8E-197B-4679-AE96-B5147F971C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356687" y="1930986"/>
            <a:ext cx="0" cy="3200400"/>
          </a:xfrm>
          <a:prstGeom prst="line">
            <a:avLst/>
          </a:prstGeom>
          <a:ln w="15875" cap="sq">
            <a:solidFill>
              <a:schemeClr val="bg2">
                <a:lumMod val="60000"/>
                <a:lumOff val="40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ubtitle 2">
            <a:extLst>
              <a:ext uri="{FF2B5EF4-FFF2-40B4-BE49-F238E27FC236}">
                <a16:creationId xmlns:a16="http://schemas.microsoft.com/office/drawing/2014/main" id="{818E27D0-AA83-4846-92C5-AE46F8D366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6719" y="1266958"/>
            <a:ext cx="4149968" cy="5185815"/>
          </a:xfrm>
        </p:spPr>
        <p:txBody>
          <a:bodyPr anchor="ctr">
            <a:normAutofit lnSpcReduction="10000"/>
          </a:bodyPr>
          <a:lstStyle/>
          <a:p>
            <a:pPr algn="r">
              <a:lnSpc>
                <a:spcPct val="90000"/>
              </a:lnSpc>
            </a:pPr>
            <a:r>
              <a:rPr lang="en-US" sz="1700" b="1" dirty="0"/>
              <a:t>Tom Crick MBE</a:t>
            </a:r>
            <a:br>
              <a:rPr lang="en-US" sz="1700" b="1" dirty="0"/>
            </a:br>
            <a:r>
              <a:rPr lang="en-US" sz="1700" dirty="0"/>
              <a:t>Professor of Digital</a:t>
            </a:r>
            <a:br>
              <a:rPr lang="en-US" sz="1700" dirty="0"/>
            </a:br>
            <a:r>
              <a:rPr lang="en-US" sz="1700" dirty="0"/>
              <a:t>Education &amp; Policy,</a:t>
            </a:r>
            <a:br>
              <a:rPr lang="en-US" sz="1700" dirty="0"/>
            </a:br>
            <a:r>
              <a:rPr lang="en-US" sz="1700" dirty="0"/>
              <a:t>Swansea University</a:t>
            </a:r>
          </a:p>
          <a:p>
            <a:pPr algn="r">
              <a:lnSpc>
                <a:spcPct val="90000"/>
              </a:lnSpc>
            </a:pPr>
            <a:r>
              <a:rPr lang="en-US" sz="1700" dirty="0"/>
              <a:t>@</a:t>
            </a:r>
            <a:r>
              <a:rPr lang="en-US" sz="1700" dirty="0" err="1"/>
              <a:t>ProFTOMCRICK</a:t>
            </a:r>
            <a:br>
              <a:rPr lang="en-US" sz="1700" dirty="0"/>
            </a:br>
            <a:r>
              <a:rPr lang="en-US" sz="1700" dirty="0"/>
              <a:t>@EDUCATIONSU</a:t>
            </a:r>
          </a:p>
          <a:p>
            <a:pPr algn="r">
              <a:lnSpc>
                <a:spcPct val="90000"/>
              </a:lnSpc>
            </a:pPr>
            <a:endParaRPr lang="en-US" sz="1700" dirty="0"/>
          </a:p>
          <a:p>
            <a:pPr algn="r">
              <a:lnSpc>
                <a:spcPct val="90000"/>
              </a:lnSpc>
            </a:pPr>
            <a:r>
              <a:rPr lang="en-US" sz="1700" b="1" dirty="0"/>
              <a:t>Richard </a:t>
            </a:r>
            <a:r>
              <a:rPr lang="en-US" sz="1700" b="1" dirty="0" err="1"/>
              <a:t>Watermeyer</a:t>
            </a:r>
            <a:br>
              <a:rPr lang="en-US" sz="1700" b="1" dirty="0"/>
            </a:br>
            <a:r>
              <a:rPr lang="en-US" sz="1700" dirty="0"/>
              <a:t>Professor of Higher Education,</a:t>
            </a:r>
            <a:br>
              <a:rPr lang="en-US" sz="1700" dirty="0"/>
            </a:br>
            <a:r>
              <a:rPr lang="en-US" sz="1700" dirty="0"/>
              <a:t>University of Bristol &amp;</a:t>
            </a:r>
            <a:br>
              <a:rPr lang="en-US" sz="1700" dirty="0"/>
            </a:br>
            <a:r>
              <a:rPr lang="en-US" sz="1700" dirty="0"/>
              <a:t>CO-</a:t>
            </a:r>
            <a:r>
              <a:rPr lang="en-US" sz="1700" dirty="0" err="1"/>
              <a:t>DiRector</a:t>
            </a:r>
            <a:r>
              <a:rPr lang="en-US" sz="1700" dirty="0"/>
              <a:t> of the Centre for Higher Education Transformations (CHET)</a:t>
            </a:r>
          </a:p>
          <a:p>
            <a:pPr algn="r">
              <a:lnSpc>
                <a:spcPct val="90000"/>
              </a:lnSpc>
            </a:pPr>
            <a:r>
              <a:rPr lang="en-US" sz="1700" dirty="0"/>
              <a:t>@</a:t>
            </a:r>
            <a:r>
              <a:rPr lang="en-US" sz="1700" dirty="0" err="1"/>
              <a:t>rpwatermeyer</a:t>
            </a:r>
            <a:br>
              <a:rPr lang="en-US" sz="1700" dirty="0"/>
            </a:br>
            <a:r>
              <a:rPr lang="en-US" sz="1700" dirty="0"/>
              <a:t>@</a:t>
            </a:r>
            <a:r>
              <a:rPr lang="en-US" sz="1700" dirty="0" err="1"/>
              <a:t>chet_for</a:t>
            </a:r>
            <a:endParaRPr lang="en-US" sz="1700" dirty="0"/>
          </a:p>
          <a:p>
            <a:pPr algn="r">
              <a:lnSpc>
                <a:spcPct val="90000"/>
              </a:lnSpc>
            </a:pPr>
            <a:endParaRPr lang="en-US" sz="1700" dirty="0"/>
          </a:p>
          <a:p>
            <a:pPr algn="r">
              <a:lnSpc>
                <a:spcPct val="90000"/>
              </a:lnSpc>
            </a:pPr>
            <a:endParaRPr lang="en-US" sz="1700" dirty="0"/>
          </a:p>
          <a:p>
            <a:pPr algn="r">
              <a:lnSpc>
                <a:spcPct val="90000"/>
              </a:lnSpc>
            </a:pPr>
            <a:r>
              <a:rPr lang="en-US" dirty="0"/>
              <a:t>#QAA2021</a:t>
            </a:r>
          </a:p>
          <a:p>
            <a:pPr algn="r">
              <a:lnSpc>
                <a:spcPct val="90000"/>
              </a:lnSpc>
            </a:pPr>
            <a:endParaRPr lang="en-US" sz="17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AA92392-EF43-6B44-958F-0AB710F131E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66495" y="1266958"/>
            <a:ext cx="7725497" cy="4528457"/>
          </a:xfrm>
        </p:spPr>
        <p:txBody>
          <a:bodyPr anchor="ctr">
            <a:normAutofit/>
          </a:bodyPr>
          <a:lstStyle/>
          <a:p>
            <a:r>
              <a:rPr lang="en-US" sz="5200" b="1" dirty="0"/>
              <a:t>Impacts of COVID-19 on UK higher education staff</a:t>
            </a:r>
          </a:p>
        </p:txBody>
      </p:sp>
    </p:spTree>
    <p:extLst>
      <p:ext uri="{BB962C8B-B14F-4D97-AF65-F5344CB8AC3E}">
        <p14:creationId xmlns:p14="http://schemas.microsoft.com/office/powerpoint/2010/main" val="28480875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2000"/>
                <a:hueMod val="108000"/>
                <a:satMod val="164000"/>
                <a:lumMod val="69000"/>
              </a:schemeClr>
              <a:schemeClr val="bg2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74A8C9-ABDD-CA4B-883E-9DEB668D79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3" y="1143000"/>
            <a:ext cx="4243753" cy="5437902"/>
          </a:xfrm>
        </p:spPr>
        <p:txBody>
          <a:bodyPr>
            <a:noAutofit/>
          </a:bodyPr>
          <a:lstStyle/>
          <a:p>
            <a:pPr algn="ctr">
              <a:lnSpc>
                <a:spcPct val="90000"/>
              </a:lnSpc>
            </a:pPr>
            <a:r>
              <a:rPr lang="en-US" sz="4000" dirty="0"/>
              <a:t>Drawing on data from 3 major empirical studies over the last 12 months, consulting +7000 UK HE workers </a:t>
            </a:r>
          </a:p>
        </p:txBody>
      </p:sp>
      <p:pic>
        <p:nvPicPr>
          <p:cNvPr id="5" name="Content Placeholder 4" descr="A picture containing berry, fruit&#10;&#10;Description automatically generated">
            <a:extLst>
              <a:ext uri="{FF2B5EF4-FFF2-40B4-BE49-F238E27FC236}">
                <a16:creationId xmlns:a16="http://schemas.microsoft.com/office/drawing/2014/main" id="{C3A7F4B0-EE25-1B40-8ADC-680380D2DE3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l="37991"/>
          <a:stretch/>
        </p:blipFill>
        <p:spPr>
          <a:xfrm>
            <a:off x="4634680" y="10"/>
            <a:ext cx="7560130" cy="6857990"/>
          </a:xfrm>
          <a:prstGeom prst="rect">
            <a:avLst/>
          </a:prstGeom>
        </p:spPr>
      </p:pic>
      <p:sp>
        <p:nvSpPr>
          <p:cNvPr id="37" name="Rectangle 22">
            <a:extLst>
              <a:ext uri="{FF2B5EF4-FFF2-40B4-BE49-F238E27FC236}">
                <a16:creationId xmlns:a16="http://schemas.microsoft.com/office/drawing/2014/main" id="{B86EAD8C-E6F5-45BA-86CF-3EED09D847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6888377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2000"/>
                <a:hueMod val="108000"/>
                <a:satMod val="164000"/>
                <a:lumMod val="69000"/>
              </a:schemeClr>
              <a:schemeClr val="bg2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AA085689-791F-4B8F-9F30-12415B97D3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A3FED7F-6821-47C0-A464-E9278B2412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5" name="Oval 14">
            <a:extLst>
              <a:ext uri="{FF2B5EF4-FFF2-40B4-BE49-F238E27FC236}">
                <a16:creationId xmlns:a16="http://schemas.microsoft.com/office/drawing/2014/main" id="{8F54B2FB-3F54-4350-8D1B-F86D677CA7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561B34F5-88E5-4711-BC16-3005C29AD7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4F3661D0-2268-4D3E-88BA-0647BCBE33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DDB56DB5-0324-4F79-9AB8-CB18C1DC87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5" name="Content Placeholder 4" descr="A person using a computer&#10;&#10;Description automatically generated with low confidence">
            <a:extLst>
              <a:ext uri="{FF2B5EF4-FFF2-40B4-BE49-F238E27FC236}">
                <a16:creationId xmlns:a16="http://schemas.microsoft.com/office/drawing/2014/main" id="{8E99F79F-E65C-2F4D-A4A7-333098069C1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7">
            <a:alphaModFix/>
            <a:extLst>
              <a:ext uri="{837473B0-CC2E-450A-ABE3-18F120FF3D39}">
                <a1611:picAttrSrcUrl xmlns:a1611="http://schemas.microsoft.com/office/drawing/2016/11/main" r:id="rId8"/>
              </a:ext>
            </a:extLst>
          </a:blip>
          <a:srcRect l="9091" t="3903" b="5188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BD0B5694-D2BD-4AAC-ADA6-9F6C620C90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57800" y="0"/>
            <a:ext cx="5865812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67DEE60-BB2F-4ADD-9F95-B1CFF03BEA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5257800" y="1295400"/>
            <a:ext cx="5867400" cy="5562600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AE4FEE3-7E33-D544-A3E9-74F8D9EEAC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18161" y="1447800"/>
            <a:ext cx="4562452" cy="3253378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4400" b="1" dirty="0"/>
              <a:t>Academic staff</a:t>
            </a:r>
            <a:r>
              <a:rPr lang="en-US" sz="4400" dirty="0"/>
              <a:t>:</a:t>
            </a:r>
            <a:br>
              <a:rPr lang="en-US" sz="4400" dirty="0"/>
            </a:br>
            <a:r>
              <a:rPr lang="en-US" sz="4400" dirty="0"/>
              <a:t>Immediate perspectives on transitioning to remote working</a:t>
            </a:r>
          </a:p>
        </p:txBody>
      </p:sp>
    </p:spTree>
    <p:extLst>
      <p:ext uri="{BB962C8B-B14F-4D97-AF65-F5344CB8AC3E}">
        <p14:creationId xmlns:p14="http://schemas.microsoft.com/office/powerpoint/2010/main" val="29687207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2000"/>
                <a:hueMod val="108000"/>
                <a:satMod val="164000"/>
                <a:lumMod val="69000"/>
              </a:schemeClr>
              <a:schemeClr val="bg2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F7A0790-4C8A-B940-A9AE-67E1F68ACB7A}"/>
              </a:ext>
            </a:extLst>
          </p:cNvPr>
          <p:cNvSpPr txBox="1"/>
          <p:nvPr/>
        </p:nvSpPr>
        <p:spPr>
          <a:xfrm>
            <a:off x="648930" y="629266"/>
            <a:ext cx="5616217" cy="162232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4200" spc="-150">
                <a:solidFill>
                  <a:schemeClr val="tx2"/>
                </a:solidFill>
                <a:latin typeface="+mj-lt"/>
                <a:ea typeface="+mj-ea"/>
                <a:cs typeface="+mj-cs"/>
              </a:rPr>
              <a:t>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A8677D-8DB9-0F48-8A7E-A06C81FF86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8931" y="1556952"/>
            <a:ext cx="5616216" cy="4666868"/>
          </a:xfr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1600" dirty="0"/>
              <a:t>Online attitudinal survey of educators (worldwide/across sectors), generating almost N=3000 responses</a:t>
            </a:r>
          </a:p>
          <a:p>
            <a:pPr>
              <a:lnSpc>
                <a:spcPct val="90000"/>
              </a:lnSpc>
            </a:pPr>
            <a:r>
              <a:rPr lang="en-US" sz="1600" dirty="0"/>
              <a:t>Distributed through professional networks</a:t>
            </a:r>
          </a:p>
          <a:p>
            <a:pPr>
              <a:lnSpc>
                <a:spcPct val="90000"/>
              </a:lnSpc>
            </a:pPr>
            <a:r>
              <a:rPr lang="en-US" sz="1600" dirty="0"/>
              <a:t>N=1,148 responses academics working in UK universities: England n=907; Wales n=110; Scotland n=104; Northern Ireland N=25</a:t>
            </a:r>
          </a:p>
          <a:p>
            <a:pPr>
              <a:lnSpc>
                <a:spcPct val="90000"/>
              </a:lnSpc>
            </a:pPr>
            <a:r>
              <a:rPr lang="en-US" sz="1600" dirty="0"/>
              <a:t>Respondents representing all disciplinary fields &amp; career hierarchy</a:t>
            </a:r>
          </a:p>
          <a:p>
            <a:pPr>
              <a:lnSpc>
                <a:spcPct val="90000"/>
              </a:lnSpc>
            </a:pPr>
            <a:r>
              <a:rPr lang="en-US" sz="1600" dirty="0"/>
              <a:t>Gender split: 58% female, 39% male, 1% prefer to self-describe,  2% prefer not to say</a:t>
            </a:r>
          </a:p>
          <a:p>
            <a:pPr>
              <a:lnSpc>
                <a:spcPct val="90000"/>
              </a:lnSpc>
            </a:pPr>
            <a:r>
              <a:rPr lang="en-US" sz="1600" dirty="0"/>
              <a:t>Employment status:</a:t>
            </a:r>
          </a:p>
          <a:p>
            <a:pPr lvl="1">
              <a:lnSpc>
                <a:spcPct val="90000"/>
              </a:lnSpc>
            </a:pPr>
            <a:r>
              <a:rPr lang="en-US" sz="1600" dirty="0"/>
              <a:t>79% Full-Time</a:t>
            </a:r>
          </a:p>
          <a:p>
            <a:pPr lvl="1">
              <a:lnSpc>
                <a:spcPct val="90000"/>
              </a:lnSpc>
            </a:pPr>
            <a:r>
              <a:rPr lang="en-US" sz="1600" dirty="0"/>
              <a:t>83% Open-Ended Contracts</a:t>
            </a:r>
          </a:p>
          <a:p>
            <a:pPr>
              <a:lnSpc>
                <a:spcPct val="90000"/>
              </a:lnSpc>
            </a:pPr>
            <a:endParaRPr lang="en-US" sz="1300" dirty="0"/>
          </a:p>
          <a:p>
            <a:pPr>
              <a:lnSpc>
                <a:spcPct val="90000"/>
              </a:lnSpc>
            </a:pPr>
            <a:endParaRPr lang="en-US" sz="1300" dirty="0"/>
          </a:p>
        </p:txBody>
      </p:sp>
      <p:sp>
        <p:nvSpPr>
          <p:cNvPr id="10" name="Freeform 31">
            <a:extLst>
              <a:ext uri="{FF2B5EF4-FFF2-40B4-BE49-F238E27FC236}">
                <a16:creationId xmlns:a16="http://schemas.microsoft.com/office/drawing/2014/main" id="{1F7E4252-2F8C-4EA5-8B25-80F4D86EE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49843" y="-1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AE682A4-5C0C-437A-88CB-93903D449D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54139" y="0"/>
            <a:ext cx="463828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 5">
            <a:extLst>
              <a:ext uri="{FF2B5EF4-FFF2-40B4-BE49-F238E27FC236}">
                <a16:creationId xmlns:a16="http://schemas.microsoft.com/office/drawing/2014/main" id="{BCB0AB8E-3445-441A-B43E-CED27841E7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3906400" y="2756642"/>
            <a:ext cx="6858000" cy="1344715"/>
          </a:xfrm>
          <a:custGeom>
            <a:avLst/>
            <a:gdLst/>
            <a:ahLst/>
            <a:cxnLst/>
            <a:rect l="l" t="t" r="r" b="b"/>
            <a:pathLst>
              <a:path w="10000" h="8000">
                <a:moveTo>
                  <a:pt x="0" y="0"/>
                </a:moveTo>
                <a:lnTo>
                  <a:pt x="0" y="7970"/>
                </a:lnTo>
                <a:lnTo>
                  <a:pt x="10000" y="8000"/>
                </a:lnTo>
                <a:lnTo>
                  <a:pt x="10000" y="7"/>
                </a:lnTo>
                <a:lnTo>
                  <a:pt x="10000" y="7"/>
                </a:lnTo>
                <a:lnTo>
                  <a:pt x="9773" y="156"/>
                </a:lnTo>
                <a:lnTo>
                  <a:pt x="9547" y="298"/>
                </a:lnTo>
                <a:lnTo>
                  <a:pt x="9320" y="437"/>
                </a:lnTo>
                <a:lnTo>
                  <a:pt x="9092" y="556"/>
                </a:lnTo>
                <a:lnTo>
                  <a:pt x="8865" y="676"/>
                </a:lnTo>
                <a:lnTo>
                  <a:pt x="8637" y="788"/>
                </a:lnTo>
                <a:lnTo>
                  <a:pt x="8412" y="884"/>
                </a:lnTo>
                <a:lnTo>
                  <a:pt x="8184" y="975"/>
                </a:lnTo>
                <a:lnTo>
                  <a:pt x="7957" y="1058"/>
                </a:lnTo>
                <a:lnTo>
                  <a:pt x="7734" y="1130"/>
                </a:lnTo>
                <a:lnTo>
                  <a:pt x="7508" y="1202"/>
                </a:lnTo>
                <a:lnTo>
                  <a:pt x="7285" y="1262"/>
                </a:lnTo>
                <a:lnTo>
                  <a:pt x="7062" y="1309"/>
                </a:lnTo>
                <a:lnTo>
                  <a:pt x="6840" y="1358"/>
                </a:lnTo>
                <a:lnTo>
                  <a:pt x="6620" y="1399"/>
                </a:lnTo>
                <a:lnTo>
                  <a:pt x="6402" y="1428"/>
                </a:lnTo>
                <a:lnTo>
                  <a:pt x="6184" y="1453"/>
                </a:lnTo>
                <a:lnTo>
                  <a:pt x="5968" y="1477"/>
                </a:lnTo>
                <a:lnTo>
                  <a:pt x="5755" y="1488"/>
                </a:lnTo>
                <a:lnTo>
                  <a:pt x="5542" y="1500"/>
                </a:lnTo>
                <a:lnTo>
                  <a:pt x="5332" y="1506"/>
                </a:lnTo>
                <a:lnTo>
                  <a:pt x="5124" y="1500"/>
                </a:lnTo>
                <a:lnTo>
                  <a:pt x="4918" y="1500"/>
                </a:lnTo>
                <a:lnTo>
                  <a:pt x="4714" y="1488"/>
                </a:lnTo>
                <a:lnTo>
                  <a:pt x="4514" y="1470"/>
                </a:lnTo>
                <a:lnTo>
                  <a:pt x="4316" y="1453"/>
                </a:lnTo>
                <a:lnTo>
                  <a:pt x="4122" y="1434"/>
                </a:lnTo>
                <a:lnTo>
                  <a:pt x="3929" y="1405"/>
                </a:lnTo>
                <a:lnTo>
                  <a:pt x="3739" y="1374"/>
                </a:lnTo>
                <a:lnTo>
                  <a:pt x="3553" y="1346"/>
                </a:lnTo>
                <a:lnTo>
                  <a:pt x="3190" y="1267"/>
                </a:lnTo>
                <a:lnTo>
                  <a:pt x="2842" y="1183"/>
                </a:lnTo>
                <a:lnTo>
                  <a:pt x="2508" y="1095"/>
                </a:lnTo>
                <a:lnTo>
                  <a:pt x="2192" y="998"/>
                </a:lnTo>
                <a:lnTo>
                  <a:pt x="1890" y="897"/>
                </a:lnTo>
                <a:lnTo>
                  <a:pt x="1610" y="788"/>
                </a:lnTo>
                <a:lnTo>
                  <a:pt x="1347" y="681"/>
                </a:lnTo>
                <a:lnTo>
                  <a:pt x="1105" y="574"/>
                </a:lnTo>
                <a:lnTo>
                  <a:pt x="883" y="473"/>
                </a:lnTo>
                <a:lnTo>
                  <a:pt x="686" y="377"/>
                </a:lnTo>
                <a:lnTo>
                  <a:pt x="508" y="286"/>
                </a:lnTo>
                <a:lnTo>
                  <a:pt x="358" y="210"/>
                </a:lnTo>
                <a:lnTo>
                  <a:pt x="232" y="138"/>
                </a:lnTo>
                <a:lnTo>
                  <a:pt x="59" y="35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0202AA6-BAFE-417F-904D-4F7027D36D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4244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7F737CDB-9CFA-CC45-9EF9-E6D322F5067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01808468"/>
              </p:ext>
            </p:extLst>
          </p:nvPr>
        </p:nvGraphicFramePr>
        <p:xfrm>
          <a:off x="7563742" y="971079"/>
          <a:ext cx="3980139" cy="55626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7701740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4A0DD2-581E-7440-8909-D8CA78E013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6587" y="77673"/>
            <a:ext cx="9905998" cy="924339"/>
          </a:xfrm>
        </p:spPr>
        <p:txBody>
          <a:bodyPr/>
          <a:lstStyle/>
          <a:p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Respondent Profiles</a:t>
            </a: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2222087B-525E-3046-A9F2-FC98E8D4F97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81529988"/>
              </p:ext>
            </p:extLst>
          </p:nvPr>
        </p:nvGraphicFramePr>
        <p:xfrm>
          <a:off x="4785142" y="968148"/>
          <a:ext cx="6923157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3BD40ADF-C3D4-0B48-9056-B78B81F9E54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79373972"/>
              </p:ext>
            </p:extLst>
          </p:nvPr>
        </p:nvGraphicFramePr>
        <p:xfrm>
          <a:off x="580890" y="968146"/>
          <a:ext cx="4378736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3925506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FEE934-FE2B-D84E-AE0A-74CAD777F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7135" y="0"/>
            <a:ext cx="9905998" cy="940904"/>
          </a:xfrm>
        </p:spPr>
        <p:txBody>
          <a:bodyPr/>
          <a:lstStyle/>
          <a:p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Headline findings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03ADC6FB-EFE1-0942-ADD2-472E4D7F380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0673262"/>
              </p:ext>
            </p:extLst>
          </p:nvPr>
        </p:nvGraphicFramePr>
        <p:xfrm>
          <a:off x="539262" y="861392"/>
          <a:ext cx="11218984" cy="54996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5127357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EB7B317A-C702-A343-B6C7-87D1F76576A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79327210"/>
              </p:ext>
            </p:extLst>
          </p:nvPr>
        </p:nvGraphicFramePr>
        <p:xfrm>
          <a:off x="467139" y="570579"/>
          <a:ext cx="11330609" cy="59594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4721783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7B430BB2-0245-7544-A474-8619177B238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13975683"/>
              </p:ext>
            </p:extLst>
          </p:nvPr>
        </p:nvGraphicFramePr>
        <p:xfrm>
          <a:off x="506896" y="178904"/>
          <a:ext cx="11121887" cy="63709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4012378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D3EBD3-5ACC-A841-AC43-D651139539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5735" y="142460"/>
            <a:ext cx="9905998" cy="1189383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Themes from open-text responses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FE49EE-726A-6A40-BD98-AA4EDF83EF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3" y="1063487"/>
            <a:ext cx="9905998" cy="5108713"/>
          </a:xfrm>
        </p:spPr>
        <p:txBody>
          <a:bodyPr>
            <a:normAutofit fontScale="92500" lnSpcReduction="10000"/>
          </a:bodyPr>
          <a:lstStyle/>
          <a:p>
            <a:r>
              <a:rPr lang="en-US" sz="2600" dirty="0" err="1">
                <a:solidFill>
                  <a:schemeClr val="tx1"/>
                </a:solidFill>
              </a:rPr>
              <a:t>destabilisation</a:t>
            </a:r>
            <a:r>
              <a:rPr lang="en-US" sz="2600" dirty="0">
                <a:solidFill>
                  <a:schemeClr val="tx1"/>
                </a:solidFill>
              </a:rPr>
              <a:t> of student marketplace</a:t>
            </a:r>
          </a:p>
          <a:p>
            <a:pPr lvl="1"/>
            <a:r>
              <a:rPr lang="en-US" sz="2600" dirty="0">
                <a:solidFill>
                  <a:schemeClr val="tx1"/>
                </a:solidFill>
              </a:rPr>
              <a:t>issues of recruitment and retention; threat from private HE providers and </a:t>
            </a:r>
            <a:r>
              <a:rPr lang="en-US" sz="2600" dirty="0" err="1">
                <a:solidFill>
                  <a:schemeClr val="tx1"/>
                </a:solidFill>
              </a:rPr>
              <a:t>edtech</a:t>
            </a:r>
            <a:r>
              <a:rPr lang="en-US" sz="2600" dirty="0">
                <a:solidFill>
                  <a:schemeClr val="tx1"/>
                </a:solidFill>
              </a:rPr>
              <a:t> sector</a:t>
            </a:r>
          </a:p>
          <a:p>
            <a:r>
              <a:rPr lang="en-US" sz="2600" dirty="0">
                <a:solidFill>
                  <a:schemeClr val="tx1"/>
                </a:solidFill>
              </a:rPr>
              <a:t>economic impact not only in terms of decreased revenue from tuition fees but other university services and by extension to local economies/national GDP</a:t>
            </a:r>
          </a:p>
          <a:p>
            <a:r>
              <a:rPr lang="en-US" sz="2600" dirty="0" err="1">
                <a:solidFill>
                  <a:schemeClr val="tx1"/>
                </a:solidFill>
              </a:rPr>
              <a:t>deprofessionalisation</a:t>
            </a:r>
            <a:r>
              <a:rPr lang="en-US" sz="2600" dirty="0">
                <a:solidFill>
                  <a:schemeClr val="tx1"/>
                </a:solidFill>
              </a:rPr>
              <a:t>, dumbing-down </a:t>
            </a:r>
          </a:p>
          <a:p>
            <a:r>
              <a:rPr lang="en-US" sz="2600" dirty="0" err="1">
                <a:solidFill>
                  <a:schemeClr val="tx1"/>
                </a:solidFill>
              </a:rPr>
              <a:t>precarization</a:t>
            </a:r>
            <a:r>
              <a:rPr lang="en-US" sz="2600" dirty="0">
                <a:solidFill>
                  <a:schemeClr val="tx1"/>
                </a:solidFill>
              </a:rPr>
              <a:t>, jobs obsolescence, job cuts</a:t>
            </a:r>
          </a:p>
          <a:p>
            <a:r>
              <a:rPr lang="en-US" sz="2600" dirty="0">
                <a:solidFill>
                  <a:schemeClr val="tx1"/>
                </a:solidFill>
              </a:rPr>
              <a:t>work intensification, gender inequality</a:t>
            </a:r>
          </a:p>
          <a:p>
            <a:r>
              <a:rPr lang="en-US" sz="2600" dirty="0">
                <a:solidFill>
                  <a:schemeClr val="tx1"/>
                </a:solidFill>
              </a:rPr>
              <a:t>cessation of research</a:t>
            </a:r>
          </a:p>
          <a:p>
            <a:pPr lvl="1"/>
            <a:r>
              <a:rPr lang="en-US" sz="2600" dirty="0">
                <a:solidFill>
                  <a:schemeClr val="tx1"/>
                </a:solidFill>
              </a:rPr>
              <a:t>impact on academic </a:t>
            </a:r>
            <a:r>
              <a:rPr lang="en-US" sz="2600" dirty="0" err="1">
                <a:solidFill>
                  <a:schemeClr val="tx1"/>
                </a:solidFill>
              </a:rPr>
              <a:t>labour</a:t>
            </a:r>
            <a:r>
              <a:rPr lang="en-US" sz="2600" dirty="0">
                <a:solidFill>
                  <a:schemeClr val="tx1"/>
                </a:solidFill>
              </a:rPr>
              <a:t> market</a:t>
            </a:r>
          </a:p>
          <a:p>
            <a:r>
              <a:rPr lang="en-US" sz="2600" dirty="0">
                <a:solidFill>
                  <a:schemeClr val="tx1"/>
                </a:solidFill>
              </a:rPr>
              <a:t>limited identification with digital affordances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95674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5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0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5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0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5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0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3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8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AA085689-791F-4B8F-9F30-12415B97D3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AA3FED7F-6821-47C0-A464-E9278B2412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24" name="Oval 23">
            <a:extLst>
              <a:ext uri="{FF2B5EF4-FFF2-40B4-BE49-F238E27FC236}">
                <a16:creationId xmlns:a16="http://schemas.microsoft.com/office/drawing/2014/main" id="{8F54B2FB-3F54-4350-8D1B-F86D677CA7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561B34F5-88E5-4711-BC16-3005C29AD7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4F3661D0-2268-4D3E-88BA-0647BCBE33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DDB56DB5-0324-4F79-9AB8-CB18C1DC87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32" name="Rectangle 31">
            <a:extLst>
              <a:ext uri="{FF2B5EF4-FFF2-40B4-BE49-F238E27FC236}">
                <a16:creationId xmlns:a16="http://schemas.microsoft.com/office/drawing/2014/main" id="{A4322390-8B58-46BE-88EB-D9FD30C087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 descr="Glasses on top of a book">
            <a:extLst>
              <a:ext uri="{FF2B5EF4-FFF2-40B4-BE49-F238E27FC236}">
                <a16:creationId xmlns:a16="http://schemas.microsoft.com/office/drawing/2014/main" id="{1BE84849-A062-4EE9-8B3C-C583DE79EDD2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alphaModFix amt="40000"/>
          </a:blip>
          <a:srcRect t="15094"/>
          <a:stretch/>
        </p:blipFill>
        <p:spPr>
          <a:xfrm>
            <a:off x="0" y="0"/>
            <a:ext cx="12191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4521AC3-11BE-6D44-8A74-6A28746F36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3172" y="2663719"/>
            <a:ext cx="8825658" cy="3329581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sz="7200" b="1" dirty="0">
                <a:solidFill>
                  <a:schemeClr val="tx1"/>
                </a:solidFill>
              </a:rPr>
              <a:t>Academic staff: </a:t>
            </a:r>
            <a:r>
              <a:rPr lang="en-US" sz="7200" dirty="0">
                <a:solidFill>
                  <a:schemeClr val="tx1"/>
                </a:solidFill>
              </a:rPr>
              <a:t>impact on welfare, health and wellbeing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C885E190-58DD-42DD-A4A8-401E15C92A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21293921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2000"/>
                <a:hueMod val="108000"/>
                <a:satMod val="164000"/>
                <a:lumMod val="69000"/>
              </a:schemeClr>
              <a:schemeClr val="bg2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AA085689-791F-4B8F-9F30-12415B97D3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15" name="Picture 11">
            <a:extLst>
              <a:ext uri="{FF2B5EF4-FFF2-40B4-BE49-F238E27FC236}">
                <a16:creationId xmlns:a16="http://schemas.microsoft.com/office/drawing/2014/main" id="{AA3FED7F-6821-47C0-A464-E9278B2412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4" name="Oval 13">
            <a:extLst>
              <a:ext uri="{FF2B5EF4-FFF2-40B4-BE49-F238E27FC236}">
                <a16:creationId xmlns:a16="http://schemas.microsoft.com/office/drawing/2014/main" id="{8F54B2FB-3F54-4350-8D1B-F86D677CA7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561B34F5-88E5-4711-BC16-3005C29AD7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4F3661D0-2268-4D3E-88BA-0647BCBE33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DDB56DB5-0324-4F79-9AB8-CB18C1DC87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5" name="Content Placeholder 4" descr="A picture containing outdoor, sky, plant, land&#10;&#10;Description automatically generated">
            <a:extLst>
              <a:ext uri="{FF2B5EF4-FFF2-40B4-BE49-F238E27FC236}">
                <a16:creationId xmlns:a16="http://schemas.microsoft.com/office/drawing/2014/main" id="{F2CB6E16-F792-9E4D-938A-D74AB8B8DB9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7">
            <a:duotone>
              <a:prstClr val="black"/>
              <a:schemeClr val="accent5">
                <a:tint val="45000"/>
                <a:satMod val="400000"/>
              </a:schemeClr>
            </a:duotone>
            <a:alphaModFix amt="25000"/>
            <a:extLst>
              <a:ext uri="{837473B0-CC2E-450A-ABE3-18F120FF3D39}">
                <a1611:picAttrSrcUrl xmlns:a1611="http://schemas.microsoft.com/office/drawing/2016/11/main" r:id="rId8"/>
              </a:ext>
            </a:extLst>
          </a:blip>
          <a:srcRect t="23391" r="9091"/>
          <a:stretch/>
        </p:blipFill>
        <p:spPr>
          <a:xfrm>
            <a:off x="20" y="12367"/>
            <a:ext cx="12191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D909CAA-DA05-024A-AAFE-B683CF1A81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6491" y="98617"/>
            <a:ext cx="8825658" cy="1141407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sz="7200" dirty="0"/>
              <a:t>“</a:t>
            </a:r>
            <a:r>
              <a:rPr lang="en-US" sz="7200" dirty="0" err="1"/>
              <a:t>Pandemia</a:t>
            </a:r>
            <a:r>
              <a:rPr lang="en-US" sz="7200" dirty="0"/>
              <a:t>”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18E9D62-7BA3-4D5E-8915-0D0E8661E3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C5441FC-6585-3448-A139-0E791B0E5B67}"/>
              </a:ext>
            </a:extLst>
          </p:cNvPr>
          <p:cNvSpPr txBox="1"/>
          <p:nvPr/>
        </p:nvSpPr>
        <p:spPr>
          <a:xfrm>
            <a:off x="1117814" y="1229565"/>
            <a:ext cx="9421231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Overview</a:t>
            </a:r>
          </a:p>
          <a:p>
            <a:r>
              <a:rPr lang="en-US" dirty="0"/>
              <a:t>International survey of n=2649 academics; n=1099 UK (65% female; 61% open-ended contracts; 66% from ”research intensive” universities </a:t>
            </a:r>
          </a:p>
          <a:p>
            <a:endParaRPr lang="en-US" dirty="0"/>
          </a:p>
          <a:p>
            <a:r>
              <a:rPr lang="en-US" b="1" dirty="0"/>
              <a:t>Key themes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Crisis-management = creep of undemocratic forms of institutional governance; cost-cutting (disaster management); </a:t>
            </a:r>
            <a:r>
              <a:rPr lang="en-US" dirty="0" err="1"/>
              <a:t>deprioritisation</a:t>
            </a:r>
            <a:r>
              <a:rPr lang="en-US" dirty="0"/>
              <a:t> of research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Impaired trust in university leadership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Increase in </a:t>
            </a:r>
            <a:r>
              <a:rPr lang="en-US" dirty="0" err="1"/>
              <a:t>labour</a:t>
            </a:r>
            <a:r>
              <a:rPr lang="en-US" dirty="0"/>
              <a:t> casualization; job insecurity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Rise in work exploitation and work-based inequalities</a:t>
            </a:r>
          </a:p>
          <a:p>
            <a:endParaRPr lang="en-US" dirty="0"/>
          </a:p>
          <a:p>
            <a:r>
              <a:rPr lang="en-US" b="1" dirty="0"/>
              <a:t>Key stats</a:t>
            </a:r>
          </a:p>
          <a:p>
            <a:r>
              <a:rPr lang="en-US" dirty="0"/>
              <a:t>84%: corporate response of universities has contributed to work related stress</a:t>
            </a:r>
          </a:p>
          <a:p>
            <a:r>
              <a:rPr lang="en-US" dirty="0"/>
              <a:t>85%: suffering from digital fatigue</a:t>
            </a:r>
          </a:p>
          <a:p>
            <a:r>
              <a:rPr lang="en-US" dirty="0"/>
              <a:t>77%: feeling demotivated</a:t>
            </a:r>
          </a:p>
          <a:p>
            <a:r>
              <a:rPr lang="en-US" dirty="0"/>
              <a:t>81%: major damage to the job prospects of ECRs</a:t>
            </a:r>
          </a:p>
          <a:p>
            <a:r>
              <a:rPr lang="en-US" dirty="0"/>
              <a:t>92%: changes to academics’ working lives as a consequence of institutional responses to COVID-19 have resulted in long-lasting impacts to health and wellbeing</a:t>
            </a:r>
          </a:p>
        </p:txBody>
      </p:sp>
    </p:spTree>
    <p:extLst>
      <p:ext uri="{BB962C8B-B14F-4D97-AF65-F5344CB8AC3E}">
        <p14:creationId xmlns:p14="http://schemas.microsoft.com/office/powerpoint/2010/main" val="868220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2000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8" dur="2000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1" dur="2000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4" dur="2000"/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2000"/>
                <a:hueMod val="108000"/>
                <a:satMod val="164000"/>
                <a:lumMod val="69000"/>
              </a:schemeClr>
              <a:schemeClr val="bg2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7">
            <a:extLst>
              <a:ext uri="{FF2B5EF4-FFF2-40B4-BE49-F238E27FC236}">
                <a16:creationId xmlns:a16="http://schemas.microsoft.com/office/drawing/2014/main" id="{AA085689-791F-4B8F-9F30-12415B97D3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AA3FED7F-6821-47C0-A464-E9278B2412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32" name="Oval 31">
            <a:extLst>
              <a:ext uri="{FF2B5EF4-FFF2-40B4-BE49-F238E27FC236}">
                <a16:creationId xmlns:a16="http://schemas.microsoft.com/office/drawing/2014/main" id="{8F54B2FB-3F54-4350-8D1B-F86D677CA7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561B34F5-88E5-4711-BC16-3005C29AD7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4F3661D0-2268-4D3E-88BA-0647BCBE33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38" name="Rectangle 37">
            <a:extLst>
              <a:ext uri="{FF2B5EF4-FFF2-40B4-BE49-F238E27FC236}">
                <a16:creationId xmlns:a16="http://schemas.microsoft.com/office/drawing/2014/main" id="{DDB56DB5-0324-4F79-9AB8-CB18C1DC87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5" name="Picture 4" descr="Sunlit desk">
            <a:extLst>
              <a:ext uri="{FF2B5EF4-FFF2-40B4-BE49-F238E27FC236}">
                <a16:creationId xmlns:a16="http://schemas.microsoft.com/office/drawing/2014/main" id="{05A38EFE-051E-441F-8D47-E4C66E9659E6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alphaModFix/>
          </a:blip>
          <a:srcRect l="9091" t="10374" b="13018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BD0B5694-D2BD-4AAC-ADA6-9F6C620C90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57800" y="0"/>
            <a:ext cx="5865812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667DEE60-BB2F-4ADD-9F95-B1CFF03BEA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5257800" y="1295400"/>
            <a:ext cx="5867400" cy="5562600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81AFB7A-8A9A-5F40-8B9C-A2F2A3CA9A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4338" y="1570892"/>
            <a:ext cx="5719273" cy="4525108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sz="6000" b="1" dirty="0"/>
              <a:t>Professional </a:t>
            </a:r>
            <a:r>
              <a:rPr lang="en-US" sz="5600" b="1" dirty="0"/>
              <a:t>service staff</a:t>
            </a:r>
            <a:r>
              <a:rPr lang="en-US" sz="5600" dirty="0"/>
              <a:t>: </a:t>
            </a:r>
            <a:br>
              <a:rPr lang="en-US" sz="5600" dirty="0"/>
            </a:br>
            <a:br>
              <a:rPr lang="en-US" sz="5600" dirty="0"/>
            </a:br>
            <a:r>
              <a:rPr lang="en-US" sz="5600" dirty="0"/>
              <a:t>work experiences under COVID-19</a:t>
            </a:r>
          </a:p>
        </p:txBody>
      </p:sp>
    </p:spTree>
    <p:extLst>
      <p:ext uri="{BB962C8B-B14F-4D97-AF65-F5344CB8AC3E}">
        <p14:creationId xmlns:p14="http://schemas.microsoft.com/office/powerpoint/2010/main" val="913003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9">
            <a:extLst>
              <a:ext uri="{FF2B5EF4-FFF2-40B4-BE49-F238E27FC236}">
                <a16:creationId xmlns:a16="http://schemas.microsoft.com/office/drawing/2014/main" id="{D8B9538A-2A89-47DD-996C-7D2BE2AB6C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04025FD-80B4-E749-B1A8-74DC410DD7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855" y="469557"/>
            <a:ext cx="3108626" cy="6116594"/>
          </a:xfrm>
        </p:spPr>
        <p:txBody>
          <a:bodyPr anchor="ctr">
            <a:normAutofit/>
          </a:bodyPr>
          <a:lstStyle/>
          <a:p>
            <a:r>
              <a:rPr lang="en-US" sz="3600" dirty="0">
                <a:solidFill>
                  <a:srgbClr val="EBEBEB"/>
                </a:solidFill>
              </a:rPr>
              <a:t>Sample</a:t>
            </a:r>
            <a:br>
              <a:rPr lang="en-US" sz="3600" dirty="0">
                <a:solidFill>
                  <a:srgbClr val="EBEBEB"/>
                </a:solidFill>
              </a:rPr>
            </a:br>
            <a:br>
              <a:rPr lang="en-US" sz="3600" dirty="0">
                <a:solidFill>
                  <a:srgbClr val="EBEBEB"/>
                </a:solidFill>
              </a:rPr>
            </a:br>
            <a:r>
              <a:rPr lang="en-US" sz="1600" b="1" u="sng" dirty="0">
                <a:solidFill>
                  <a:srgbClr val="EBEBEB"/>
                </a:solidFill>
              </a:rPr>
              <a:t>Number of completed surveys</a:t>
            </a:r>
            <a:r>
              <a:rPr lang="en-US" sz="1600" dirty="0">
                <a:solidFill>
                  <a:srgbClr val="EBEBEB"/>
                </a:solidFill>
              </a:rPr>
              <a:t>: n=4801 </a:t>
            </a:r>
            <a:br>
              <a:rPr lang="en-US" sz="1600" dirty="0">
                <a:solidFill>
                  <a:srgbClr val="EBEBEB"/>
                </a:solidFill>
              </a:rPr>
            </a:br>
            <a:br>
              <a:rPr lang="en-US" sz="1600" dirty="0">
                <a:solidFill>
                  <a:srgbClr val="EBEBEB"/>
                </a:solidFill>
              </a:rPr>
            </a:br>
            <a:r>
              <a:rPr lang="en-US" sz="1600" b="1" u="sng" dirty="0">
                <a:solidFill>
                  <a:srgbClr val="EBEBEB"/>
                </a:solidFill>
              </a:rPr>
              <a:t>Gender </a:t>
            </a:r>
            <a:br>
              <a:rPr lang="en-US" sz="1600" dirty="0">
                <a:solidFill>
                  <a:srgbClr val="EBEBEB"/>
                </a:solidFill>
              </a:rPr>
            </a:br>
            <a:r>
              <a:rPr lang="en-US" sz="1600" i="1" dirty="0">
                <a:solidFill>
                  <a:srgbClr val="EBEBEB"/>
                </a:solidFill>
              </a:rPr>
              <a:t>Male</a:t>
            </a:r>
            <a:r>
              <a:rPr lang="en-US" sz="1600" dirty="0">
                <a:solidFill>
                  <a:srgbClr val="EBEBEB"/>
                </a:solidFill>
              </a:rPr>
              <a:t>		             28%</a:t>
            </a:r>
            <a:br>
              <a:rPr lang="en-US" sz="1600" dirty="0">
                <a:solidFill>
                  <a:srgbClr val="EBEBEB"/>
                </a:solidFill>
              </a:rPr>
            </a:br>
            <a:r>
              <a:rPr lang="en-US" sz="1600" i="1" dirty="0">
                <a:solidFill>
                  <a:srgbClr val="EBEBEB"/>
                </a:solidFill>
              </a:rPr>
              <a:t>Female</a:t>
            </a:r>
            <a:r>
              <a:rPr lang="en-US" sz="1600" dirty="0">
                <a:solidFill>
                  <a:srgbClr val="EBEBEB"/>
                </a:solidFill>
              </a:rPr>
              <a:t>	                     71%</a:t>
            </a:r>
            <a:br>
              <a:rPr lang="en-US" sz="1600" dirty="0">
                <a:solidFill>
                  <a:srgbClr val="EBEBEB"/>
                </a:solidFill>
              </a:rPr>
            </a:br>
            <a:r>
              <a:rPr lang="en-US" sz="1600" i="1" dirty="0">
                <a:solidFill>
                  <a:srgbClr val="EBEBEB"/>
                </a:solidFill>
              </a:rPr>
              <a:t>Prefer to self-describe </a:t>
            </a:r>
            <a:r>
              <a:rPr lang="en-US" sz="1600" dirty="0">
                <a:solidFill>
                  <a:srgbClr val="EBEBEB"/>
                </a:solidFill>
              </a:rPr>
              <a:t>1% </a:t>
            </a:r>
            <a:br>
              <a:rPr lang="en-US" sz="1600" dirty="0">
                <a:solidFill>
                  <a:srgbClr val="EBEBEB"/>
                </a:solidFill>
              </a:rPr>
            </a:br>
            <a:br>
              <a:rPr lang="en-US" sz="1600" dirty="0">
                <a:solidFill>
                  <a:srgbClr val="EBEBEB"/>
                </a:solidFill>
              </a:rPr>
            </a:br>
            <a:r>
              <a:rPr lang="en-US" sz="1600" b="1" u="sng" dirty="0">
                <a:solidFill>
                  <a:srgbClr val="EBEBEB"/>
                </a:solidFill>
              </a:rPr>
              <a:t>Employment status </a:t>
            </a:r>
            <a:r>
              <a:rPr lang="en-US" sz="1600" dirty="0">
                <a:solidFill>
                  <a:srgbClr val="EBEBEB"/>
                </a:solidFill>
              </a:rPr>
              <a:t>	</a:t>
            </a:r>
            <a:br>
              <a:rPr lang="en-US" sz="1600" dirty="0">
                <a:solidFill>
                  <a:srgbClr val="EBEBEB"/>
                </a:solidFill>
              </a:rPr>
            </a:br>
            <a:r>
              <a:rPr lang="en-US" sz="1600" i="1" dirty="0">
                <a:solidFill>
                  <a:srgbClr val="EBEBEB"/>
                </a:solidFill>
              </a:rPr>
              <a:t>Part-time</a:t>
            </a:r>
            <a:r>
              <a:rPr lang="en-US" sz="1600" dirty="0">
                <a:solidFill>
                  <a:srgbClr val="EBEBEB"/>
                </a:solidFill>
              </a:rPr>
              <a:t>		22%	</a:t>
            </a:r>
            <a:br>
              <a:rPr lang="en-US" sz="1600" dirty="0">
                <a:solidFill>
                  <a:srgbClr val="EBEBEB"/>
                </a:solidFill>
              </a:rPr>
            </a:br>
            <a:r>
              <a:rPr lang="en-US" sz="1600" i="1" dirty="0">
                <a:solidFill>
                  <a:srgbClr val="EBEBEB"/>
                </a:solidFill>
              </a:rPr>
              <a:t>Full-time</a:t>
            </a:r>
            <a:r>
              <a:rPr lang="en-US" sz="1600" dirty="0">
                <a:solidFill>
                  <a:srgbClr val="EBEBEB"/>
                </a:solidFill>
              </a:rPr>
              <a:t>		78%	</a:t>
            </a:r>
            <a:br>
              <a:rPr lang="en-US" sz="1600" dirty="0">
                <a:solidFill>
                  <a:srgbClr val="EBEBEB"/>
                </a:solidFill>
              </a:rPr>
            </a:br>
            <a:br>
              <a:rPr lang="en-US" sz="1600" dirty="0">
                <a:solidFill>
                  <a:srgbClr val="EBEBEB"/>
                </a:solidFill>
              </a:rPr>
            </a:br>
            <a:r>
              <a:rPr lang="en-US" sz="1600" b="1" u="sng" dirty="0">
                <a:solidFill>
                  <a:srgbClr val="EBEBEB"/>
                </a:solidFill>
              </a:rPr>
              <a:t>Type of institution </a:t>
            </a:r>
            <a:br>
              <a:rPr lang="en-US" sz="1600" dirty="0">
                <a:solidFill>
                  <a:srgbClr val="EBEBEB"/>
                </a:solidFill>
              </a:rPr>
            </a:br>
            <a:r>
              <a:rPr lang="en-US" sz="1600" i="1" dirty="0">
                <a:solidFill>
                  <a:srgbClr val="EBEBEB"/>
                </a:solidFill>
              </a:rPr>
              <a:t>Pre-1992	</a:t>
            </a:r>
            <a:r>
              <a:rPr lang="en-US" sz="1600" dirty="0">
                <a:solidFill>
                  <a:srgbClr val="EBEBEB"/>
                </a:solidFill>
              </a:rPr>
              <a:t>	64%	</a:t>
            </a:r>
            <a:br>
              <a:rPr lang="en-US" sz="1600" dirty="0">
                <a:solidFill>
                  <a:srgbClr val="EBEBEB"/>
                </a:solidFill>
              </a:rPr>
            </a:br>
            <a:r>
              <a:rPr lang="en-US" sz="1600" i="1" dirty="0">
                <a:solidFill>
                  <a:srgbClr val="EBEBEB"/>
                </a:solidFill>
              </a:rPr>
              <a:t>Post-1992</a:t>
            </a:r>
            <a:r>
              <a:rPr lang="en-US" sz="1600" dirty="0">
                <a:solidFill>
                  <a:srgbClr val="EBEBEB"/>
                </a:solidFill>
              </a:rPr>
              <a:t>	28%</a:t>
            </a:r>
            <a:br>
              <a:rPr lang="en-US" sz="1600" dirty="0">
                <a:solidFill>
                  <a:srgbClr val="EBEBEB"/>
                </a:solidFill>
              </a:rPr>
            </a:br>
            <a:r>
              <a:rPr lang="en-US" sz="1600" dirty="0">
                <a:solidFill>
                  <a:srgbClr val="EBEBEB"/>
                </a:solidFill>
              </a:rPr>
              <a:t>Not sure 		8%	</a:t>
            </a:r>
            <a:br>
              <a:rPr lang="en-US" sz="3600" dirty="0">
                <a:solidFill>
                  <a:srgbClr val="EBEBEB"/>
                </a:solidFill>
              </a:rPr>
            </a:br>
            <a:endParaRPr lang="en-US" sz="3600" dirty="0">
              <a:solidFill>
                <a:srgbClr val="EBEBEB"/>
              </a:solidFill>
            </a:endParaRPr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E625979B-5325-4898-8EF9-5C174B1921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161310" y="0"/>
            <a:ext cx="8030690" cy="6858000"/>
          </a:xfrm>
          <a:custGeom>
            <a:avLst/>
            <a:gdLst>
              <a:gd name="connsiteX0" fmla="*/ 1176 w 8030690"/>
              <a:gd name="connsiteY0" fmla="*/ 0 h 6858000"/>
              <a:gd name="connsiteX1" fmla="*/ 1344715 w 8030690"/>
              <a:gd name="connsiteY1" fmla="*/ 0 h 6858000"/>
              <a:gd name="connsiteX2" fmla="*/ 1344715 w 8030690"/>
              <a:gd name="connsiteY2" fmla="*/ 0 h 6858000"/>
              <a:gd name="connsiteX3" fmla="*/ 8030690 w 8030690"/>
              <a:gd name="connsiteY3" fmla="*/ 0 h 6858000"/>
              <a:gd name="connsiteX4" fmla="*/ 8030690 w 8030690"/>
              <a:gd name="connsiteY4" fmla="*/ 6858000 h 6858000"/>
              <a:gd name="connsiteX5" fmla="*/ 477746 w 8030690"/>
              <a:gd name="connsiteY5" fmla="*/ 6858000 h 6858000"/>
              <a:gd name="connsiteX6" fmla="*/ 477746 w 8030690"/>
              <a:gd name="connsiteY6" fmla="*/ 6858000 h 6858000"/>
              <a:gd name="connsiteX7" fmla="*/ 0 w 8030690"/>
              <a:gd name="connsiteY7" fmla="*/ 6858000 h 6858000"/>
              <a:gd name="connsiteX8" fmla="*/ 5883 w 8030690"/>
              <a:gd name="connsiteY8" fmla="*/ 6817538 h 6858000"/>
              <a:gd name="connsiteX9" fmla="*/ 23196 w 8030690"/>
              <a:gd name="connsiteY9" fmla="*/ 6698894 h 6858000"/>
              <a:gd name="connsiteX10" fmla="*/ 35298 w 8030690"/>
              <a:gd name="connsiteY10" fmla="*/ 6612483 h 6858000"/>
              <a:gd name="connsiteX11" fmla="*/ 48073 w 8030690"/>
              <a:gd name="connsiteY11" fmla="*/ 6509613 h 6858000"/>
              <a:gd name="connsiteX12" fmla="*/ 63369 w 8030690"/>
              <a:gd name="connsiteY12" fmla="*/ 6387541 h 6858000"/>
              <a:gd name="connsiteX13" fmla="*/ 79506 w 8030690"/>
              <a:gd name="connsiteY13" fmla="*/ 6252438 h 6858000"/>
              <a:gd name="connsiteX14" fmla="*/ 96483 w 8030690"/>
              <a:gd name="connsiteY14" fmla="*/ 6100191 h 6858000"/>
              <a:gd name="connsiteX15" fmla="*/ 114468 w 8030690"/>
              <a:gd name="connsiteY15" fmla="*/ 5934227 h 6858000"/>
              <a:gd name="connsiteX16" fmla="*/ 132454 w 8030690"/>
              <a:gd name="connsiteY16" fmla="*/ 5753862 h 6858000"/>
              <a:gd name="connsiteX17" fmla="*/ 150775 w 8030690"/>
              <a:gd name="connsiteY17" fmla="*/ 5561838 h 6858000"/>
              <a:gd name="connsiteX18" fmla="*/ 167752 w 8030690"/>
              <a:gd name="connsiteY18" fmla="*/ 5354726 h 6858000"/>
              <a:gd name="connsiteX19" fmla="*/ 184057 w 8030690"/>
              <a:gd name="connsiteY19" fmla="*/ 5138013 h 6858000"/>
              <a:gd name="connsiteX20" fmla="*/ 198849 w 8030690"/>
              <a:gd name="connsiteY20" fmla="*/ 4908956 h 6858000"/>
              <a:gd name="connsiteX21" fmla="*/ 212968 w 8030690"/>
              <a:gd name="connsiteY21" fmla="*/ 4670298 h 6858000"/>
              <a:gd name="connsiteX22" fmla="*/ 226248 w 8030690"/>
              <a:gd name="connsiteY22" fmla="*/ 4421352 h 6858000"/>
              <a:gd name="connsiteX23" fmla="*/ 230954 w 8030690"/>
              <a:gd name="connsiteY23" fmla="*/ 4293793 h 6858000"/>
              <a:gd name="connsiteX24" fmla="*/ 236165 w 8030690"/>
              <a:gd name="connsiteY24" fmla="*/ 4163491 h 6858000"/>
              <a:gd name="connsiteX25" fmla="*/ 241039 w 8030690"/>
              <a:gd name="connsiteY25" fmla="*/ 4031132 h 6858000"/>
              <a:gd name="connsiteX26" fmla="*/ 244233 w 8030690"/>
              <a:gd name="connsiteY26" fmla="*/ 3898087 h 6858000"/>
              <a:gd name="connsiteX27" fmla="*/ 247091 w 8030690"/>
              <a:gd name="connsiteY27" fmla="*/ 3762298 h 6858000"/>
              <a:gd name="connsiteX28" fmla="*/ 250116 w 8030690"/>
              <a:gd name="connsiteY28" fmla="*/ 3625138 h 6858000"/>
              <a:gd name="connsiteX29" fmla="*/ 252133 w 8030690"/>
              <a:gd name="connsiteY29" fmla="*/ 3485235 h 6858000"/>
              <a:gd name="connsiteX30" fmla="*/ 252133 w 8030690"/>
              <a:gd name="connsiteY30" fmla="*/ 3343960 h 6858000"/>
              <a:gd name="connsiteX31" fmla="*/ 253142 w 8030690"/>
              <a:gd name="connsiteY31" fmla="*/ 3201314 h 6858000"/>
              <a:gd name="connsiteX32" fmla="*/ 252133 w 8030690"/>
              <a:gd name="connsiteY32" fmla="*/ 3057296 h 6858000"/>
              <a:gd name="connsiteX33" fmla="*/ 250116 w 8030690"/>
              <a:gd name="connsiteY33" fmla="*/ 2911221 h 6858000"/>
              <a:gd name="connsiteX34" fmla="*/ 248267 w 8030690"/>
              <a:gd name="connsiteY34" fmla="*/ 2765145 h 6858000"/>
              <a:gd name="connsiteX35" fmla="*/ 244233 w 8030690"/>
              <a:gd name="connsiteY35" fmla="*/ 2617013 h 6858000"/>
              <a:gd name="connsiteX36" fmla="*/ 240031 w 8030690"/>
              <a:gd name="connsiteY36" fmla="*/ 2467508 h 6858000"/>
              <a:gd name="connsiteX37" fmla="*/ 235156 w 8030690"/>
              <a:gd name="connsiteY37" fmla="*/ 2318004 h 6858000"/>
              <a:gd name="connsiteX38" fmla="*/ 228265 w 8030690"/>
              <a:gd name="connsiteY38" fmla="*/ 2167128 h 6858000"/>
              <a:gd name="connsiteX39" fmla="*/ 220028 w 8030690"/>
              <a:gd name="connsiteY39" fmla="*/ 2014880 h 6858000"/>
              <a:gd name="connsiteX40" fmla="*/ 212128 w 8030690"/>
              <a:gd name="connsiteY40" fmla="*/ 1861947 h 6858000"/>
              <a:gd name="connsiteX41" fmla="*/ 202043 w 8030690"/>
              <a:gd name="connsiteY41" fmla="*/ 1709013 h 6858000"/>
              <a:gd name="connsiteX42" fmla="*/ 189940 w 8030690"/>
              <a:gd name="connsiteY42" fmla="*/ 1554023 h 6858000"/>
              <a:gd name="connsiteX43" fmla="*/ 177838 w 8030690"/>
              <a:gd name="connsiteY43" fmla="*/ 1401089 h 6858000"/>
              <a:gd name="connsiteX44" fmla="*/ 163886 w 8030690"/>
              <a:gd name="connsiteY44" fmla="*/ 1245413 h 6858000"/>
              <a:gd name="connsiteX45" fmla="*/ 148590 w 8030690"/>
              <a:gd name="connsiteY45" fmla="*/ 1089050 h 6858000"/>
              <a:gd name="connsiteX46" fmla="*/ 132454 w 8030690"/>
              <a:gd name="connsiteY46" fmla="*/ 934745 h 6858000"/>
              <a:gd name="connsiteX47" fmla="*/ 113628 w 8030690"/>
              <a:gd name="connsiteY47" fmla="*/ 778383 h 6858000"/>
              <a:gd name="connsiteX48" fmla="*/ 93457 w 8030690"/>
              <a:gd name="connsiteY48" fmla="*/ 622706 h 6858000"/>
              <a:gd name="connsiteX49" fmla="*/ 73454 w 8030690"/>
              <a:gd name="connsiteY49" fmla="*/ 466344 h 6858000"/>
              <a:gd name="connsiteX50" fmla="*/ 50090 w 8030690"/>
              <a:gd name="connsiteY50" fmla="*/ 310667 h 6858000"/>
              <a:gd name="connsiteX51" fmla="*/ 26222 w 8030690"/>
              <a:gd name="connsiteY51" fmla="*/ 15567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8030690" h="6858000">
                <a:moveTo>
                  <a:pt x="1176" y="0"/>
                </a:moveTo>
                <a:lnTo>
                  <a:pt x="1344715" y="0"/>
                </a:lnTo>
                <a:lnTo>
                  <a:pt x="1344715" y="0"/>
                </a:lnTo>
                <a:lnTo>
                  <a:pt x="8030690" y="0"/>
                </a:lnTo>
                <a:lnTo>
                  <a:pt x="8030690" y="6858000"/>
                </a:lnTo>
                <a:lnTo>
                  <a:pt x="477746" y="6858000"/>
                </a:lnTo>
                <a:lnTo>
                  <a:pt x="477746" y="6858000"/>
                </a:lnTo>
                <a:lnTo>
                  <a:pt x="0" y="6858000"/>
                </a:lnTo>
                <a:lnTo>
                  <a:pt x="5883" y="6817538"/>
                </a:lnTo>
                <a:lnTo>
                  <a:pt x="23196" y="6698894"/>
                </a:lnTo>
                <a:lnTo>
                  <a:pt x="35298" y="6612483"/>
                </a:lnTo>
                <a:lnTo>
                  <a:pt x="48073" y="6509613"/>
                </a:lnTo>
                <a:lnTo>
                  <a:pt x="63369" y="6387541"/>
                </a:lnTo>
                <a:lnTo>
                  <a:pt x="79506" y="6252438"/>
                </a:lnTo>
                <a:lnTo>
                  <a:pt x="96483" y="6100191"/>
                </a:lnTo>
                <a:lnTo>
                  <a:pt x="114468" y="5934227"/>
                </a:lnTo>
                <a:lnTo>
                  <a:pt x="132454" y="5753862"/>
                </a:lnTo>
                <a:lnTo>
                  <a:pt x="150775" y="5561838"/>
                </a:lnTo>
                <a:lnTo>
                  <a:pt x="167752" y="5354726"/>
                </a:lnTo>
                <a:lnTo>
                  <a:pt x="184057" y="5138013"/>
                </a:lnTo>
                <a:lnTo>
                  <a:pt x="198849" y="4908956"/>
                </a:lnTo>
                <a:lnTo>
                  <a:pt x="212968" y="4670298"/>
                </a:lnTo>
                <a:lnTo>
                  <a:pt x="226248" y="4421352"/>
                </a:lnTo>
                <a:lnTo>
                  <a:pt x="230954" y="4293793"/>
                </a:lnTo>
                <a:lnTo>
                  <a:pt x="236165" y="4163491"/>
                </a:lnTo>
                <a:lnTo>
                  <a:pt x="241039" y="4031132"/>
                </a:lnTo>
                <a:lnTo>
                  <a:pt x="244233" y="3898087"/>
                </a:lnTo>
                <a:lnTo>
                  <a:pt x="247091" y="3762298"/>
                </a:lnTo>
                <a:lnTo>
                  <a:pt x="250116" y="3625138"/>
                </a:lnTo>
                <a:lnTo>
                  <a:pt x="252133" y="3485235"/>
                </a:lnTo>
                <a:lnTo>
                  <a:pt x="252133" y="3343960"/>
                </a:lnTo>
                <a:lnTo>
                  <a:pt x="253142" y="3201314"/>
                </a:lnTo>
                <a:lnTo>
                  <a:pt x="252133" y="3057296"/>
                </a:lnTo>
                <a:lnTo>
                  <a:pt x="250116" y="2911221"/>
                </a:lnTo>
                <a:lnTo>
                  <a:pt x="248267" y="2765145"/>
                </a:lnTo>
                <a:lnTo>
                  <a:pt x="244233" y="2617013"/>
                </a:lnTo>
                <a:lnTo>
                  <a:pt x="240031" y="2467508"/>
                </a:lnTo>
                <a:lnTo>
                  <a:pt x="235156" y="2318004"/>
                </a:lnTo>
                <a:lnTo>
                  <a:pt x="228265" y="2167128"/>
                </a:lnTo>
                <a:lnTo>
                  <a:pt x="220028" y="2014880"/>
                </a:lnTo>
                <a:lnTo>
                  <a:pt x="212128" y="1861947"/>
                </a:lnTo>
                <a:lnTo>
                  <a:pt x="202043" y="1709013"/>
                </a:lnTo>
                <a:lnTo>
                  <a:pt x="189940" y="1554023"/>
                </a:lnTo>
                <a:lnTo>
                  <a:pt x="177838" y="1401089"/>
                </a:lnTo>
                <a:lnTo>
                  <a:pt x="163886" y="1245413"/>
                </a:lnTo>
                <a:lnTo>
                  <a:pt x="148590" y="1089050"/>
                </a:lnTo>
                <a:lnTo>
                  <a:pt x="132454" y="934745"/>
                </a:lnTo>
                <a:lnTo>
                  <a:pt x="113628" y="778383"/>
                </a:lnTo>
                <a:lnTo>
                  <a:pt x="93457" y="622706"/>
                </a:lnTo>
                <a:lnTo>
                  <a:pt x="73454" y="466344"/>
                </a:lnTo>
                <a:lnTo>
                  <a:pt x="50090" y="310667"/>
                </a:lnTo>
                <a:lnTo>
                  <a:pt x="26222" y="15567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4" name="Freeform 11">
            <a:extLst>
              <a:ext uri="{FF2B5EF4-FFF2-40B4-BE49-F238E27FC236}">
                <a16:creationId xmlns:a16="http://schemas.microsoft.com/office/drawing/2014/main" id="{34B22E2B-30D5-47A4-97C5-091EA1ABC7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48110" y="-1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9B6DA3CD-A002-40ED-8194-B4E637BD76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graphicFrame>
        <p:nvGraphicFramePr>
          <p:cNvPr id="11" name="Content Placeholder 10">
            <a:extLst>
              <a:ext uri="{FF2B5EF4-FFF2-40B4-BE49-F238E27FC236}">
                <a16:creationId xmlns:a16="http://schemas.microsoft.com/office/drawing/2014/main" id="{0C294E91-DB59-004F-82B1-2CA1FE67D84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01930067"/>
              </p:ext>
            </p:extLst>
          </p:nvPr>
        </p:nvGraphicFramePr>
        <p:xfrm>
          <a:off x="4720781" y="1143001"/>
          <a:ext cx="7092277" cy="54431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74911803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2000"/>
                <a:hueMod val="108000"/>
                <a:satMod val="164000"/>
                <a:lumMod val="69000"/>
              </a:schemeClr>
              <a:schemeClr val="bg2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923E8915-D2AA-4327-A45A-972C3CA957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8302FC3C-9804-4950-B721-5FD704BA60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0" y="0"/>
            <a:ext cx="12188952" cy="6858000"/>
          </a:xfrm>
          <a:prstGeom prst="rect">
            <a:avLst/>
          </a:prstGeom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6B9695BD-ECF6-49CA-8877-8C493193C6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5" y="1828800"/>
            <a:ext cx="0" cy="3200400"/>
          </a:xfrm>
          <a:prstGeom prst="line">
            <a:avLst/>
          </a:prstGeom>
          <a:ln w="1905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3">
            <a:extLst>
              <a:ext uri="{FF2B5EF4-FFF2-40B4-BE49-F238E27FC236}">
                <a16:creationId xmlns:a16="http://schemas.microsoft.com/office/drawing/2014/main" id="{3BC6EBB2-9BDC-4075-BA6B-43A9FBF9C8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228080"/>
            <a:ext cx="993734" cy="762000"/>
          </a:xfrm>
          <a:prstGeom prst="rect">
            <a:avLst/>
          </a:prstGeom>
        </p:spPr>
      </p:pic>
      <p:sp>
        <p:nvSpPr>
          <p:cNvPr id="16" name="Freeform 5">
            <a:extLst>
              <a:ext uri="{FF2B5EF4-FFF2-40B4-BE49-F238E27FC236}">
                <a16:creationId xmlns:a16="http://schemas.microsoft.com/office/drawing/2014/main" id="{F3798573-F27B-47EB-8EA4-7EE34954C2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-1588" y="0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66B5C57-1B50-AF44-A889-3112E0D374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6195" y="804672"/>
            <a:ext cx="3521359" cy="5248656"/>
          </a:xfrm>
        </p:spPr>
        <p:txBody>
          <a:bodyPr anchor="ctr">
            <a:normAutofit/>
          </a:bodyPr>
          <a:lstStyle/>
          <a:p>
            <a:pPr algn="ctr"/>
            <a:r>
              <a:rPr lang="en-US" dirty="0"/>
              <a:t>Impact on work ability and work productivity</a:t>
            </a:r>
          </a:p>
        </p:txBody>
      </p:sp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5D870E03-2AF3-9A44-AD6A-C0C2E763721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45840042"/>
              </p:ext>
            </p:extLst>
          </p:nvPr>
        </p:nvGraphicFramePr>
        <p:xfrm>
          <a:off x="5796525" y="624011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C2817058-1953-5D40-A2B0-CC777DACE12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36788904"/>
              </p:ext>
            </p:extLst>
          </p:nvPr>
        </p:nvGraphicFramePr>
        <p:xfrm>
          <a:off x="5808882" y="3490781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757188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9" grpId="0">
        <p:bldAsOne/>
      </p:bldGraphic>
      <p:bldGraphic spid="11" grpId="0">
        <p:bldAsOne/>
      </p:bldGraphic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52BEFF1-896C-45B1-B02C-96A6A1BC38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36">
            <a:extLst>
              <a:ext uri="{FF2B5EF4-FFF2-40B4-BE49-F238E27FC236}">
                <a16:creationId xmlns:a16="http://schemas.microsoft.com/office/drawing/2014/main" id="{BB237A14-61B1-4C00-A670-5D8D68A866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644637" y="0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tx2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8598F259-6F54-47A3-8D13-1603D786A3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"/>
            <a:ext cx="4990911" cy="6858001"/>
          </a:xfrm>
          <a:custGeom>
            <a:avLst/>
            <a:gdLst>
              <a:gd name="connsiteX0" fmla="*/ 3646196 w 4990911"/>
              <a:gd name="connsiteY0" fmla="*/ 0 h 6858001"/>
              <a:gd name="connsiteX1" fmla="*/ 4989734 w 4990911"/>
              <a:gd name="connsiteY1" fmla="*/ 0 h 6858001"/>
              <a:gd name="connsiteX2" fmla="*/ 4964689 w 4990911"/>
              <a:gd name="connsiteY2" fmla="*/ 155677 h 6858001"/>
              <a:gd name="connsiteX3" fmla="*/ 4940820 w 4990911"/>
              <a:gd name="connsiteY3" fmla="*/ 310668 h 6858001"/>
              <a:gd name="connsiteX4" fmla="*/ 4917456 w 4990911"/>
              <a:gd name="connsiteY4" fmla="*/ 466344 h 6858001"/>
              <a:gd name="connsiteX5" fmla="*/ 4897453 w 4990911"/>
              <a:gd name="connsiteY5" fmla="*/ 622707 h 6858001"/>
              <a:gd name="connsiteX6" fmla="*/ 4877282 w 4990911"/>
              <a:gd name="connsiteY6" fmla="*/ 778383 h 6858001"/>
              <a:gd name="connsiteX7" fmla="*/ 4858456 w 4990911"/>
              <a:gd name="connsiteY7" fmla="*/ 934746 h 6858001"/>
              <a:gd name="connsiteX8" fmla="*/ 4842320 w 4990911"/>
              <a:gd name="connsiteY8" fmla="*/ 1089051 h 6858001"/>
              <a:gd name="connsiteX9" fmla="*/ 4827024 w 4990911"/>
              <a:gd name="connsiteY9" fmla="*/ 1245413 h 6858001"/>
              <a:gd name="connsiteX10" fmla="*/ 4813072 w 4990911"/>
              <a:gd name="connsiteY10" fmla="*/ 1401090 h 6858001"/>
              <a:gd name="connsiteX11" fmla="*/ 4800970 w 4990911"/>
              <a:gd name="connsiteY11" fmla="*/ 1554023 h 6858001"/>
              <a:gd name="connsiteX12" fmla="*/ 4788867 w 4990911"/>
              <a:gd name="connsiteY12" fmla="*/ 1709014 h 6858001"/>
              <a:gd name="connsiteX13" fmla="*/ 4778782 w 4990911"/>
              <a:gd name="connsiteY13" fmla="*/ 1861947 h 6858001"/>
              <a:gd name="connsiteX14" fmla="*/ 4770882 w 4990911"/>
              <a:gd name="connsiteY14" fmla="*/ 2014881 h 6858001"/>
              <a:gd name="connsiteX15" fmla="*/ 4762645 w 4990911"/>
              <a:gd name="connsiteY15" fmla="*/ 2167128 h 6858001"/>
              <a:gd name="connsiteX16" fmla="*/ 4755754 w 4990911"/>
              <a:gd name="connsiteY16" fmla="*/ 2318004 h 6858001"/>
              <a:gd name="connsiteX17" fmla="*/ 4750879 w 4990911"/>
              <a:gd name="connsiteY17" fmla="*/ 2467509 h 6858001"/>
              <a:gd name="connsiteX18" fmla="*/ 4746677 w 4990911"/>
              <a:gd name="connsiteY18" fmla="*/ 2617013 h 6858001"/>
              <a:gd name="connsiteX19" fmla="*/ 4742643 w 4990911"/>
              <a:gd name="connsiteY19" fmla="*/ 2765146 h 6858001"/>
              <a:gd name="connsiteX20" fmla="*/ 4740794 w 4990911"/>
              <a:gd name="connsiteY20" fmla="*/ 2911221 h 6858001"/>
              <a:gd name="connsiteX21" fmla="*/ 4738777 w 4990911"/>
              <a:gd name="connsiteY21" fmla="*/ 3057297 h 6858001"/>
              <a:gd name="connsiteX22" fmla="*/ 4737768 w 4990911"/>
              <a:gd name="connsiteY22" fmla="*/ 3201315 h 6858001"/>
              <a:gd name="connsiteX23" fmla="*/ 4738777 w 4990911"/>
              <a:gd name="connsiteY23" fmla="*/ 3343961 h 6858001"/>
              <a:gd name="connsiteX24" fmla="*/ 4738777 w 4990911"/>
              <a:gd name="connsiteY24" fmla="*/ 3485236 h 6858001"/>
              <a:gd name="connsiteX25" fmla="*/ 4740794 w 4990911"/>
              <a:gd name="connsiteY25" fmla="*/ 3625139 h 6858001"/>
              <a:gd name="connsiteX26" fmla="*/ 4743819 w 4990911"/>
              <a:gd name="connsiteY26" fmla="*/ 3762299 h 6858001"/>
              <a:gd name="connsiteX27" fmla="*/ 4746677 w 4990911"/>
              <a:gd name="connsiteY27" fmla="*/ 3898087 h 6858001"/>
              <a:gd name="connsiteX28" fmla="*/ 4749871 w 4990911"/>
              <a:gd name="connsiteY28" fmla="*/ 4031133 h 6858001"/>
              <a:gd name="connsiteX29" fmla="*/ 4754745 w 4990911"/>
              <a:gd name="connsiteY29" fmla="*/ 4163492 h 6858001"/>
              <a:gd name="connsiteX30" fmla="*/ 4759956 w 4990911"/>
              <a:gd name="connsiteY30" fmla="*/ 4293793 h 6858001"/>
              <a:gd name="connsiteX31" fmla="*/ 4764662 w 4990911"/>
              <a:gd name="connsiteY31" fmla="*/ 4421352 h 6858001"/>
              <a:gd name="connsiteX32" fmla="*/ 4777942 w 4990911"/>
              <a:gd name="connsiteY32" fmla="*/ 4670298 h 6858001"/>
              <a:gd name="connsiteX33" fmla="*/ 4792061 w 4990911"/>
              <a:gd name="connsiteY33" fmla="*/ 4908956 h 6858001"/>
              <a:gd name="connsiteX34" fmla="*/ 4806853 w 4990911"/>
              <a:gd name="connsiteY34" fmla="*/ 5138013 h 6858001"/>
              <a:gd name="connsiteX35" fmla="*/ 4823158 w 4990911"/>
              <a:gd name="connsiteY35" fmla="*/ 5354726 h 6858001"/>
              <a:gd name="connsiteX36" fmla="*/ 4840135 w 4990911"/>
              <a:gd name="connsiteY36" fmla="*/ 5561838 h 6858001"/>
              <a:gd name="connsiteX37" fmla="*/ 4858456 w 4990911"/>
              <a:gd name="connsiteY37" fmla="*/ 5753862 h 6858001"/>
              <a:gd name="connsiteX38" fmla="*/ 4876442 w 4990911"/>
              <a:gd name="connsiteY38" fmla="*/ 5934227 h 6858001"/>
              <a:gd name="connsiteX39" fmla="*/ 4894427 w 4990911"/>
              <a:gd name="connsiteY39" fmla="*/ 6100191 h 6858001"/>
              <a:gd name="connsiteX40" fmla="*/ 4911404 w 4990911"/>
              <a:gd name="connsiteY40" fmla="*/ 6252438 h 6858001"/>
              <a:gd name="connsiteX41" fmla="*/ 4927541 w 4990911"/>
              <a:gd name="connsiteY41" fmla="*/ 6387541 h 6858001"/>
              <a:gd name="connsiteX42" fmla="*/ 4942837 w 4990911"/>
              <a:gd name="connsiteY42" fmla="*/ 6509613 h 6858001"/>
              <a:gd name="connsiteX43" fmla="*/ 4955612 w 4990911"/>
              <a:gd name="connsiteY43" fmla="*/ 6612483 h 6858001"/>
              <a:gd name="connsiteX44" fmla="*/ 4967714 w 4990911"/>
              <a:gd name="connsiteY44" fmla="*/ 6698894 h 6858001"/>
              <a:gd name="connsiteX45" fmla="*/ 4985028 w 4990911"/>
              <a:gd name="connsiteY45" fmla="*/ 6817538 h 6858001"/>
              <a:gd name="connsiteX46" fmla="*/ 4990911 w 4990911"/>
              <a:gd name="connsiteY46" fmla="*/ 6858000 h 6858001"/>
              <a:gd name="connsiteX47" fmla="*/ 4085557 w 4990911"/>
              <a:gd name="connsiteY47" fmla="*/ 6858000 h 6858001"/>
              <a:gd name="connsiteX48" fmla="*/ 4085557 w 4990911"/>
              <a:gd name="connsiteY48" fmla="*/ 6858001 h 6858001"/>
              <a:gd name="connsiteX49" fmla="*/ 0 w 4990911"/>
              <a:gd name="connsiteY49" fmla="*/ 6858001 h 6858001"/>
              <a:gd name="connsiteX50" fmla="*/ 0 w 4990911"/>
              <a:gd name="connsiteY50" fmla="*/ 1 h 6858001"/>
              <a:gd name="connsiteX51" fmla="*/ 3646196 w 4990911"/>
              <a:gd name="connsiteY51" fmla="*/ 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4990911" h="6858001">
                <a:moveTo>
                  <a:pt x="3646196" y="0"/>
                </a:moveTo>
                <a:lnTo>
                  <a:pt x="4989734" y="0"/>
                </a:lnTo>
                <a:lnTo>
                  <a:pt x="4964689" y="155677"/>
                </a:lnTo>
                <a:lnTo>
                  <a:pt x="4940820" y="310668"/>
                </a:lnTo>
                <a:lnTo>
                  <a:pt x="4917456" y="466344"/>
                </a:lnTo>
                <a:lnTo>
                  <a:pt x="4897453" y="622707"/>
                </a:lnTo>
                <a:lnTo>
                  <a:pt x="4877282" y="778383"/>
                </a:lnTo>
                <a:lnTo>
                  <a:pt x="4858456" y="934746"/>
                </a:lnTo>
                <a:lnTo>
                  <a:pt x="4842320" y="1089051"/>
                </a:lnTo>
                <a:lnTo>
                  <a:pt x="4827024" y="1245413"/>
                </a:lnTo>
                <a:lnTo>
                  <a:pt x="4813072" y="1401090"/>
                </a:lnTo>
                <a:lnTo>
                  <a:pt x="4800970" y="1554023"/>
                </a:lnTo>
                <a:lnTo>
                  <a:pt x="4788867" y="1709014"/>
                </a:lnTo>
                <a:lnTo>
                  <a:pt x="4778782" y="1861947"/>
                </a:lnTo>
                <a:lnTo>
                  <a:pt x="4770882" y="2014881"/>
                </a:lnTo>
                <a:lnTo>
                  <a:pt x="4762645" y="2167128"/>
                </a:lnTo>
                <a:lnTo>
                  <a:pt x="4755754" y="2318004"/>
                </a:lnTo>
                <a:lnTo>
                  <a:pt x="4750879" y="2467509"/>
                </a:lnTo>
                <a:lnTo>
                  <a:pt x="4746677" y="2617013"/>
                </a:lnTo>
                <a:lnTo>
                  <a:pt x="4742643" y="2765146"/>
                </a:lnTo>
                <a:lnTo>
                  <a:pt x="4740794" y="2911221"/>
                </a:lnTo>
                <a:lnTo>
                  <a:pt x="4738777" y="3057297"/>
                </a:lnTo>
                <a:lnTo>
                  <a:pt x="4737768" y="3201315"/>
                </a:lnTo>
                <a:lnTo>
                  <a:pt x="4738777" y="3343961"/>
                </a:lnTo>
                <a:lnTo>
                  <a:pt x="4738777" y="3485236"/>
                </a:lnTo>
                <a:lnTo>
                  <a:pt x="4740794" y="3625139"/>
                </a:lnTo>
                <a:lnTo>
                  <a:pt x="4743819" y="3762299"/>
                </a:lnTo>
                <a:lnTo>
                  <a:pt x="4746677" y="3898087"/>
                </a:lnTo>
                <a:lnTo>
                  <a:pt x="4749871" y="4031133"/>
                </a:lnTo>
                <a:lnTo>
                  <a:pt x="4754745" y="4163492"/>
                </a:lnTo>
                <a:lnTo>
                  <a:pt x="4759956" y="4293793"/>
                </a:lnTo>
                <a:lnTo>
                  <a:pt x="4764662" y="4421352"/>
                </a:lnTo>
                <a:lnTo>
                  <a:pt x="4777942" y="4670298"/>
                </a:lnTo>
                <a:lnTo>
                  <a:pt x="4792061" y="4908956"/>
                </a:lnTo>
                <a:lnTo>
                  <a:pt x="4806853" y="5138013"/>
                </a:lnTo>
                <a:lnTo>
                  <a:pt x="4823158" y="5354726"/>
                </a:lnTo>
                <a:lnTo>
                  <a:pt x="4840135" y="5561838"/>
                </a:lnTo>
                <a:lnTo>
                  <a:pt x="4858456" y="5753862"/>
                </a:lnTo>
                <a:lnTo>
                  <a:pt x="4876442" y="5934227"/>
                </a:lnTo>
                <a:lnTo>
                  <a:pt x="4894427" y="6100191"/>
                </a:lnTo>
                <a:lnTo>
                  <a:pt x="4911404" y="6252438"/>
                </a:lnTo>
                <a:lnTo>
                  <a:pt x="4927541" y="6387541"/>
                </a:lnTo>
                <a:lnTo>
                  <a:pt x="4942837" y="6509613"/>
                </a:lnTo>
                <a:lnTo>
                  <a:pt x="4955612" y="6612483"/>
                </a:lnTo>
                <a:lnTo>
                  <a:pt x="4967714" y="6698894"/>
                </a:lnTo>
                <a:lnTo>
                  <a:pt x="4985028" y="6817538"/>
                </a:lnTo>
                <a:lnTo>
                  <a:pt x="4990911" y="6858000"/>
                </a:lnTo>
                <a:lnTo>
                  <a:pt x="4085557" y="6858000"/>
                </a:lnTo>
                <a:lnTo>
                  <a:pt x="4085557" y="6858001"/>
                </a:lnTo>
                <a:lnTo>
                  <a:pt x="0" y="6858001"/>
                </a:lnTo>
                <a:lnTo>
                  <a:pt x="0" y="1"/>
                </a:lnTo>
                <a:lnTo>
                  <a:pt x="3646196" y="1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BA768A8-4FED-4ED8-9E46-6BE72188EC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87B960A-5E09-6846-A9B4-89EBEF557E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143" y="1645920"/>
            <a:ext cx="3522879" cy="4470821"/>
          </a:xfrm>
        </p:spPr>
        <p:txBody>
          <a:bodyPr>
            <a:normAutofit/>
          </a:bodyPr>
          <a:lstStyle/>
          <a:p>
            <a:pPr algn="r"/>
            <a:r>
              <a:rPr lang="en-US" dirty="0">
                <a:solidFill>
                  <a:srgbClr val="FFFFFF"/>
                </a:solidFill>
              </a:rPr>
              <a:t>Impact on mental and physical health and wellbeing</a:t>
            </a:r>
          </a:p>
        </p:txBody>
      </p:sp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8998F82E-7DBC-5E40-A77F-F6000E0F063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64370469"/>
              </p:ext>
            </p:extLst>
          </p:nvPr>
        </p:nvGraphicFramePr>
        <p:xfrm>
          <a:off x="5301049" y="1414848"/>
          <a:ext cx="6237807" cy="50848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77668547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4CD14DB-BB81-479F-A1FC-1C75640E9F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943A91B-7CA7-4592-A975-73B1BF8C4C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Freeform 7">
            <a:extLst>
              <a:ext uri="{FF2B5EF4-FFF2-40B4-BE49-F238E27FC236}">
                <a16:creationId xmlns:a16="http://schemas.microsoft.com/office/drawing/2014/main" id="{EC471314-E46A-414B-8D91-74880E84F1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19939" y="1460230"/>
            <a:ext cx="3472060" cy="825932"/>
          </a:xfrm>
          <a:custGeom>
            <a:avLst/>
            <a:gdLst>
              <a:gd name="connsiteX0" fmla="*/ 3470310 w 3472060"/>
              <a:gd name="connsiteY0" fmla="*/ 0 h 825932"/>
              <a:gd name="connsiteX1" fmla="*/ 3472060 w 3472060"/>
              <a:gd name="connsiteY1" fmla="*/ 12850 h 825932"/>
              <a:gd name="connsiteX2" fmla="*/ 3472060 w 3472060"/>
              <a:gd name="connsiteY2" fmla="*/ 480529 h 825932"/>
              <a:gd name="connsiteX3" fmla="*/ 3363699 w 3472060"/>
              <a:gd name="connsiteY3" fmla="*/ 498471 h 825932"/>
              <a:gd name="connsiteX4" fmla="*/ 42060 w 3472060"/>
              <a:gd name="connsiteY4" fmla="*/ 824486 h 825932"/>
              <a:gd name="connsiteX5" fmla="*/ 0 w 3472060"/>
              <a:gd name="connsiteY5" fmla="*/ 758452 h 825932"/>
              <a:gd name="connsiteX6" fmla="*/ 188014 w 3472060"/>
              <a:gd name="connsiteY6" fmla="*/ 735602 h 825932"/>
              <a:gd name="connsiteX7" fmla="*/ 284087 w 3472060"/>
              <a:gd name="connsiteY7" fmla="*/ 722590 h 825932"/>
              <a:gd name="connsiteX8" fmla="*/ 382288 w 3472060"/>
              <a:gd name="connsiteY8" fmla="*/ 709392 h 825932"/>
              <a:gd name="connsiteX9" fmla="*/ 481858 w 3472060"/>
              <a:gd name="connsiteY9" fmla="*/ 695774 h 825932"/>
              <a:gd name="connsiteX10" fmla="*/ 581897 w 3472060"/>
              <a:gd name="connsiteY10" fmla="*/ 680711 h 825932"/>
              <a:gd name="connsiteX11" fmla="*/ 683670 w 3472060"/>
              <a:gd name="connsiteY11" fmla="*/ 665256 h 825932"/>
              <a:gd name="connsiteX12" fmla="*/ 787206 w 3472060"/>
              <a:gd name="connsiteY12" fmla="*/ 649587 h 825932"/>
              <a:gd name="connsiteX13" fmla="*/ 892019 w 3472060"/>
              <a:gd name="connsiteY13" fmla="*/ 632968 h 825932"/>
              <a:gd name="connsiteX14" fmla="*/ 997620 w 3472060"/>
              <a:gd name="connsiteY14" fmla="*/ 614667 h 825932"/>
              <a:gd name="connsiteX15" fmla="*/ 1104727 w 3472060"/>
              <a:gd name="connsiteY15" fmla="*/ 596741 h 825932"/>
              <a:gd name="connsiteX16" fmla="*/ 1212669 w 3472060"/>
              <a:gd name="connsiteY16" fmla="*/ 577397 h 825932"/>
              <a:gd name="connsiteX17" fmla="*/ 1321506 w 3472060"/>
              <a:gd name="connsiteY17" fmla="*/ 556988 h 825932"/>
              <a:gd name="connsiteX18" fmla="*/ 1430709 w 3472060"/>
              <a:gd name="connsiteY18" fmla="*/ 536607 h 825932"/>
              <a:gd name="connsiteX19" fmla="*/ 1541050 w 3472060"/>
              <a:gd name="connsiteY19" fmla="*/ 514481 h 825932"/>
              <a:gd name="connsiteX20" fmla="*/ 1652805 w 3472060"/>
              <a:gd name="connsiteY20" fmla="*/ 492202 h 825932"/>
              <a:gd name="connsiteX21" fmla="*/ 1763708 w 3472060"/>
              <a:gd name="connsiteY21" fmla="*/ 469161 h 825932"/>
              <a:gd name="connsiteX22" fmla="*/ 1875795 w 3472060"/>
              <a:gd name="connsiteY22" fmla="*/ 444641 h 825932"/>
              <a:gd name="connsiteX23" fmla="*/ 1989128 w 3472060"/>
              <a:gd name="connsiteY23" fmla="*/ 418995 h 825932"/>
              <a:gd name="connsiteX24" fmla="*/ 2102476 w 3472060"/>
              <a:gd name="connsiteY24" fmla="*/ 393438 h 825932"/>
              <a:gd name="connsiteX25" fmla="*/ 2215549 w 3472060"/>
              <a:gd name="connsiteY25" fmla="*/ 366291 h 825932"/>
              <a:gd name="connsiteX26" fmla="*/ 2330490 w 3472060"/>
              <a:gd name="connsiteY26" fmla="*/ 337455 h 825932"/>
              <a:gd name="connsiteX27" fmla="*/ 2443333 w 3472060"/>
              <a:gd name="connsiteY27" fmla="*/ 308983 h 825932"/>
              <a:gd name="connsiteX28" fmla="*/ 2558014 w 3472060"/>
              <a:gd name="connsiteY28" fmla="*/ 278646 h 825932"/>
              <a:gd name="connsiteX29" fmla="*/ 2673621 w 3472060"/>
              <a:gd name="connsiteY29" fmla="*/ 247421 h 825932"/>
              <a:gd name="connsiteX30" fmla="*/ 2787008 w 3472060"/>
              <a:gd name="connsiteY30" fmla="*/ 215853 h 825932"/>
              <a:gd name="connsiteX31" fmla="*/ 2901442 w 3472060"/>
              <a:gd name="connsiteY31" fmla="*/ 182011 h 825932"/>
              <a:gd name="connsiteX32" fmla="*/ 3015722 w 3472060"/>
              <a:gd name="connsiteY32" fmla="*/ 147286 h 825932"/>
              <a:gd name="connsiteX33" fmla="*/ 3130018 w 3472060"/>
              <a:gd name="connsiteY33" fmla="*/ 112649 h 825932"/>
              <a:gd name="connsiteX34" fmla="*/ 3243551 w 3472060"/>
              <a:gd name="connsiteY34" fmla="*/ 75688 h 825932"/>
              <a:gd name="connsiteX35" fmla="*/ 3356992 w 3472060"/>
              <a:gd name="connsiteY35" fmla="*/ 38197 h 825932"/>
              <a:gd name="connsiteX36" fmla="*/ 3470310 w 3472060"/>
              <a:gd name="connsiteY36" fmla="*/ 0 h 825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472060" h="825932">
                <a:moveTo>
                  <a:pt x="3470310" y="0"/>
                </a:moveTo>
                <a:lnTo>
                  <a:pt x="3472060" y="12850"/>
                </a:lnTo>
                <a:lnTo>
                  <a:pt x="3472060" y="480529"/>
                </a:lnTo>
                <a:lnTo>
                  <a:pt x="3363699" y="498471"/>
                </a:lnTo>
                <a:cubicBezTo>
                  <a:pt x="2435623" y="645518"/>
                  <a:pt x="603076" y="844866"/>
                  <a:pt x="42060" y="824486"/>
                </a:cubicBezTo>
                <a:cubicBezTo>
                  <a:pt x="28151" y="802425"/>
                  <a:pt x="13909" y="780513"/>
                  <a:pt x="0" y="758452"/>
                </a:cubicBezTo>
                <a:lnTo>
                  <a:pt x="188014" y="735602"/>
                </a:lnTo>
                <a:lnTo>
                  <a:pt x="284087" y="722590"/>
                </a:lnTo>
                <a:lnTo>
                  <a:pt x="382288" y="709392"/>
                </a:lnTo>
                <a:lnTo>
                  <a:pt x="481858" y="695774"/>
                </a:lnTo>
                <a:lnTo>
                  <a:pt x="581897" y="680711"/>
                </a:lnTo>
                <a:lnTo>
                  <a:pt x="683670" y="665256"/>
                </a:lnTo>
                <a:lnTo>
                  <a:pt x="787206" y="649587"/>
                </a:lnTo>
                <a:lnTo>
                  <a:pt x="892019" y="632968"/>
                </a:lnTo>
                <a:lnTo>
                  <a:pt x="997620" y="614667"/>
                </a:lnTo>
                <a:lnTo>
                  <a:pt x="1104727" y="596741"/>
                </a:lnTo>
                <a:lnTo>
                  <a:pt x="1212669" y="577397"/>
                </a:lnTo>
                <a:lnTo>
                  <a:pt x="1321506" y="556988"/>
                </a:lnTo>
                <a:lnTo>
                  <a:pt x="1430709" y="536607"/>
                </a:lnTo>
                <a:lnTo>
                  <a:pt x="1541050" y="514481"/>
                </a:lnTo>
                <a:lnTo>
                  <a:pt x="1652805" y="492202"/>
                </a:lnTo>
                <a:lnTo>
                  <a:pt x="1763708" y="469161"/>
                </a:lnTo>
                <a:lnTo>
                  <a:pt x="1875795" y="444641"/>
                </a:lnTo>
                <a:lnTo>
                  <a:pt x="1989128" y="418995"/>
                </a:lnTo>
                <a:lnTo>
                  <a:pt x="2102476" y="393438"/>
                </a:lnTo>
                <a:lnTo>
                  <a:pt x="2215549" y="366291"/>
                </a:lnTo>
                <a:lnTo>
                  <a:pt x="2330490" y="337455"/>
                </a:lnTo>
                <a:lnTo>
                  <a:pt x="2443333" y="308983"/>
                </a:lnTo>
                <a:lnTo>
                  <a:pt x="2558014" y="278646"/>
                </a:lnTo>
                <a:lnTo>
                  <a:pt x="2673621" y="247421"/>
                </a:lnTo>
                <a:lnTo>
                  <a:pt x="2787008" y="215853"/>
                </a:lnTo>
                <a:lnTo>
                  <a:pt x="2901442" y="182011"/>
                </a:lnTo>
                <a:lnTo>
                  <a:pt x="3015722" y="147286"/>
                </a:lnTo>
                <a:lnTo>
                  <a:pt x="3130018" y="112649"/>
                </a:lnTo>
                <a:lnTo>
                  <a:pt x="3243551" y="75688"/>
                </a:lnTo>
                <a:lnTo>
                  <a:pt x="3356992" y="38197"/>
                </a:lnTo>
                <a:lnTo>
                  <a:pt x="347031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 useBgFill="1">
        <p:nvSpPr>
          <p:cNvPr id="14" name="Freeform: Shape 13">
            <a:extLst>
              <a:ext uri="{FF2B5EF4-FFF2-40B4-BE49-F238E27FC236}">
                <a16:creationId xmlns:a16="http://schemas.microsoft.com/office/drawing/2014/main" id="{6A681326-1C9D-44A3-A627-3871BDAE41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1" y="1762067"/>
            <a:ext cx="12192417" cy="5095933"/>
          </a:xfrm>
          <a:custGeom>
            <a:avLst/>
            <a:gdLst>
              <a:gd name="connsiteX0" fmla="*/ 0 w 12192417"/>
              <a:gd name="connsiteY0" fmla="*/ 0 h 5095933"/>
              <a:gd name="connsiteX1" fmla="*/ 71931 w 12192417"/>
              <a:gd name="connsiteY1" fmla="*/ 12261 h 5095933"/>
              <a:gd name="connsiteX2" fmla="*/ 282848 w 12192417"/>
              <a:gd name="connsiteY2" fmla="*/ 48343 h 5095933"/>
              <a:gd name="connsiteX3" fmla="*/ 436463 w 12192417"/>
              <a:gd name="connsiteY3" fmla="*/ 73565 h 5095933"/>
              <a:gd name="connsiteX4" fmla="*/ 619338 w 12192417"/>
              <a:gd name="connsiteY4" fmla="*/ 100188 h 5095933"/>
              <a:gd name="connsiteX5" fmla="*/ 836350 w 12192417"/>
              <a:gd name="connsiteY5" fmla="*/ 132066 h 5095933"/>
              <a:gd name="connsiteX6" fmla="*/ 1076527 w 12192417"/>
              <a:gd name="connsiteY6" fmla="*/ 165696 h 5095933"/>
              <a:gd name="connsiteX7" fmla="*/ 1347183 w 12192417"/>
              <a:gd name="connsiteY7" fmla="*/ 201077 h 5095933"/>
              <a:gd name="connsiteX8" fmla="*/ 1642222 w 12192417"/>
              <a:gd name="connsiteY8" fmla="*/ 238560 h 5095933"/>
              <a:gd name="connsiteX9" fmla="*/ 1962863 w 12192417"/>
              <a:gd name="connsiteY9" fmla="*/ 276043 h 5095933"/>
              <a:gd name="connsiteX10" fmla="*/ 2304231 w 12192417"/>
              <a:gd name="connsiteY10" fmla="*/ 314227 h 5095933"/>
              <a:gd name="connsiteX11" fmla="*/ 2672420 w 12192417"/>
              <a:gd name="connsiteY11" fmla="*/ 349608 h 5095933"/>
              <a:gd name="connsiteX12" fmla="*/ 3057677 w 12192417"/>
              <a:gd name="connsiteY12" fmla="*/ 383588 h 5095933"/>
              <a:gd name="connsiteX13" fmla="*/ 3464880 w 12192417"/>
              <a:gd name="connsiteY13" fmla="*/ 414415 h 5095933"/>
              <a:gd name="connsiteX14" fmla="*/ 3889151 w 12192417"/>
              <a:gd name="connsiteY14" fmla="*/ 443841 h 5095933"/>
              <a:gd name="connsiteX15" fmla="*/ 4331709 w 12192417"/>
              <a:gd name="connsiteY15" fmla="*/ 471515 h 5095933"/>
              <a:gd name="connsiteX16" fmla="*/ 4558475 w 12192417"/>
              <a:gd name="connsiteY16" fmla="*/ 481324 h 5095933"/>
              <a:gd name="connsiteX17" fmla="*/ 4790117 w 12192417"/>
              <a:gd name="connsiteY17" fmla="*/ 492183 h 5095933"/>
              <a:gd name="connsiteX18" fmla="*/ 5025417 w 12192417"/>
              <a:gd name="connsiteY18" fmla="*/ 502342 h 5095933"/>
              <a:gd name="connsiteX19" fmla="*/ 5261936 w 12192417"/>
              <a:gd name="connsiteY19" fmla="*/ 508998 h 5095933"/>
              <a:gd name="connsiteX20" fmla="*/ 5503331 w 12192417"/>
              <a:gd name="connsiteY20" fmla="*/ 514953 h 5095933"/>
              <a:gd name="connsiteX21" fmla="*/ 5747166 w 12192417"/>
              <a:gd name="connsiteY21" fmla="*/ 521259 h 5095933"/>
              <a:gd name="connsiteX22" fmla="*/ 5995876 w 12192417"/>
              <a:gd name="connsiteY22" fmla="*/ 525463 h 5095933"/>
              <a:gd name="connsiteX23" fmla="*/ 6247025 w 12192417"/>
              <a:gd name="connsiteY23" fmla="*/ 525463 h 5095933"/>
              <a:gd name="connsiteX24" fmla="*/ 6500612 w 12192417"/>
              <a:gd name="connsiteY24" fmla="*/ 527565 h 5095933"/>
              <a:gd name="connsiteX25" fmla="*/ 6756638 w 12192417"/>
              <a:gd name="connsiteY25" fmla="*/ 525463 h 5095933"/>
              <a:gd name="connsiteX26" fmla="*/ 7016321 w 12192417"/>
              <a:gd name="connsiteY26" fmla="*/ 521259 h 5095933"/>
              <a:gd name="connsiteX27" fmla="*/ 7276004 w 12192417"/>
              <a:gd name="connsiteY27" fmla="*/ 517406 h 5095933"/>
              <a:gd name="connsiteX28" fmla="*/ 7539344 w 12192417"/>
              <a:gd name="connsiteY28" fmla="*/ 508998 h 5095933"/>
              <a:gd name="connsiteX29" fmla="*/ 7805123 w 12192417"/>
              <a:gd name="connsiteY29" fmla="*/ 500241 h 5095933"/>
              <a:gd name="connsiteX30" fmla="*/ 8070902 w 12192417"/>
              <a:gd name="connsiteY30" fmla="*/ 490082 h 5095933"/>
              <a:gd name="connsiteX31" fmla="*/ 8339120 w 12192417"/>
              <a:gd name="connsiteY31" fmla="*/ 475719 h 5095933"/>
              <a:gd name="connsiteX32" fmla="*/ 8609775 w 12192417"/>
              <a:gd name="connsiteY32" fmla="*/ 458554 h 5095933"/>
              <a:gd name="connsiteX33" fmla="*/ 8881650 w 12192417"/>
              <a:gd name="connsiteY33" fmla="*/ 442089 h 5095933"/>
              <a:gd name="connsiteX34" fmla="*/ 9153525 w 12192417"/>
              <a:gd name="connsiteY34" fmla="*/ 421071 h 5095933"/>
              <a:gd name="connsiteX35" fmla="*/ 9429057 w 12192417"/>
              <a:gd name="connsiteY35" fmla="*/ 395849 h 5095933"/>
              <a:gd name="connsiteX36" fmla="*/ 9700932 w 12192417"/>
              <a:gd name="connsiteY36" fmla="*/ 370626 h 5095933"/>
              <a:gd name="connsiteX37" fmla="*/ 9977683 w 12192417"/>
              <a:gd name="connsiteY37" fmla="*/ 341551 h 5095933"/>
              <a:gd name="connsiteX38" fmla="*/ 10255654 w 12192417"/>
              <a:gd name="connsiteY38" fmla="*/ 309673 h 5095933"/>
              <a:gd name="connsiteX39" fmla="*/ 10529967 w 12192417"/>
              <a:gd name="connsiteY39" fmla="*/ 276043 h 5095933"/>
              <a:gd name="connsiteX40" fmla="*/ 10807938 w 12192417"/>
              <a:gd name="connsiteY40" fmla="*/ 236809 h 5095933"/>
              <a:gd name="connsiteX41" fmla="*/ 11084689 w 12192417"/>
              <a:gd name="connsiteY41" fmla="*/ 194772 h 5095933"/>
              <a:gd name="connsiteX42" fmla="*/ 11362660 w 12192417"/>
              <a:gd name="connsiteY42" fmla="*/ 153085 h 5095933"/>
              <a:gd name="connsiteX43" fmla="*/ 11639411 w 12192417"/>
              <a:gd name="connsiteY43" fmla="*/ 104392 h 5095933"/>
              <a:gd name="connsiteX44" fmla="*/ 11914944 w 12192417"/>
              <a:gd name="connsiteY44" fmla="*/ 54648 h 5095933"/>
              <a:gd name="connsiteX45" fmla="*/ 12191695 w 12192417"/>
              <a:gd name="connsiteY45" fmla="*/ 2452 h 5095933"/>
              <a:gd name="connsiteX46" fmla="*/ 12191695 w 12192417"/>
              <a:gd name="connsiteY46" fmla="*/ 2162231 h 5095933"/>
              <a:gd name="connsiteX47" fmla="*/ 12192417 w 12192417"/>
              <a:gd name="connsiteY47" fmla="*/ 2162231 h 5095933"/>
              <a:gd name="connsiteX48" fmla="*/ 12192417 w 12192417"/>
              <a:gd name="connsiteY48" fmla="*/ 5095933 h 5095933"/>
              <a:gd name="connsiteX49" fmla="*/ 0 w 12192417"/>
              <a:gd name="connsiteY49" fmla="*/ 5095933 h 5095933"/>
              <a:gd name="connsiteX50" fmla="*/ 0 w 12192417"/>
              <a:gd name="connsiteY50" fmla="*/ 2791958 h 5095933"/>
              <a:gd name="connsiteX51" fmla="*/ 0 w 12192417"/>
              <a:gd name="connsiteY51" fmla="*/ 2162231 h 5095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12192417" h="5095933">
                <a:moveTo>
                  <a:pt x="0" y="0"/>
                </a:moveTo>
                <a:lnTo>
                  <a:pt x="71931" y="12261"/>
                </a:lnTo>
                <a:lnTo>
                  <a:pt x="282848" y="48343"/>
                </a:lnTo>
                <a:lnTo>
                  <a:pt x="436463" y="73565"/>
                </a:lnTo>
                <a:lnTo>
                  <a:pt x="619338" y="100188"/>
                </a:lnTo>
                <a:lnTo>
                  <a:pt x="836350" y="132066"/>
                </a:lnTo>
                <a:lnTo>
                  <a:pt x="1076527" y="165696"/>
                </a:lnTo>
                <a:lnTo>
                  <a:pt x="1347183" y="201077"/>
                </a:lnTo>
                <a:lnTo>
                  <a:pt x="1642222" y="238560"/>
                </a:lnTo>
                <a:lnTo>
                  <a:pt x="1962863" y="276043"/>
                </a:lnTo>
                <a:lnTo>
                  <a:pt x="2304231" y="314227"/>
                </a:lnTo>
                <a:lnTo>
                  <a:pt x="2672420" y="349608"/>
                </a:lnTo>
                <a:lnTo>
                  <a:pt x="3057677" y="383588"/>
                </a:lnTo>
                <a:lnTo>
                  <a:pt x="3464880" y="414415"/>
                </a:lnTo>
                <a:lnTo>
                  <a:pt x="3889151" y="443841"/>
                </a:lnTo>
                <a:lnTo>
                  <a:pt x="4331709" y="471515"/>
                </a:lnTo>
                <a:lnTo>
                  <a:pt x="4558475" y="481324"/>
                </a:lnTo>
                <a:lnTo>
                  <a:pt x="4790117" y="492183"/>
                </a:lnTo>
                <a:lnTo>
                  <a:pt x="5025417" y="502342"/>
                </a:lnTo>
                <a:lnTo>
                  <a:pt x="5261936" y="508998"/>
                </a:lnTo>
                <a:lnTo>
                  <a:pt x="5503331" y="514953"/>
                </a:lnTo>
                <a:lnTo>
                  <a:pt x="5747166" y="521259"/>
                </a:lnTo>
                <a:lnTo>
                  <a:pt x="5995876" y="525463"/>
                </a:lnTo>
                <a:lnTo>
                  <a:pt x="6247025" y="525463"/>
                </a:lnTo>
                <a:lnTo>
                  <a:pt x="6500612" y="527565"/>
                </a:lnTo>
                <a:lnTo>
                  <a:pt x="6756638" y="525463"/>
                </a:lnTo>
                <a:lnTo>
                  <a:pt x="7016321" y="521259"/>
                </a:lnTo>
                <a:lnTo>
                  <a:pt x="7276004" y="517406"/>
                </a:lnTo>
                <a:lnTo>
                  <a:pt x="7539344" y="508998"/>
                </a:lnTo>
                <a:lnTo>
                  <a:pt x="7805123" y="500241"/>
                </a:lnTo>
                <a:lnTo>
                  <a:pt x="8070902" y="490082"/>
                </a:lnTo>
                <a:lnTo>
                  <a:pt x="8339120" y="475719"/>
                </a:lnTo>
                <a:lnTo>
                  <a:pt x="8609775" y="458554"/>
                </a:lnTo>
                <a:lnTo>
                  <a:pt x="8881650" y="442089"/>
                </a:lnTo>
                <a:lnTo>
                  <a:pt x="9153525" y="421071"/>
                </a:lnTo>
                <a:lnTo>
                  <a:pt x="9429057" y="395849"/>
                </a:lnTo>
                <a:lnTo>
                  <a:pt x="9700932" y="370626"/>
                </a:lnTo>
                <a:lnTo>
                  <a:pt x="9977683" y="341551"/>
                </a:lnTo>
                <a:lnTo>
                  <a:pt x="10255654" y="309673"/>
                </a:lnTo>
                <a:lnTo>
                  <a:pt x="10529967" y="276043"/>
                </a:lnTo>
                <a:lnTo>
                  <a:pt x="10807938" y="236809"/>
                </a:lnTo>
                <a:lnTo>
                  <a:pt x="11084689" y="194772"/>
                </a:lnTo>
                <a:lnTo>
                  <a:pt x="11362660" y="153085"/>
                </a:lnTo>
                <a:lnTo>
                  <a:pt x="11639411" y="104392"/>
                </a:lnTo>
                <a:lnTo>
                  <a:pt x="11914944" y="54648"/>
                </a:lnTo>
                <a:lnTo>
                  <a:pt x="12191695" y="2452"/>
                </a:lnTo>
                <a:lnTo>
                  <a:pt x="12191695" y="2162231"/>
                </a:lnTo>
                <a:lnTo>
                  <a:pt x="12192417" y="2162231"/>
                </a:lnTo>
                <a:lnTo>
                  <a:pt x="12192417" y="5095933"/>
                </a:lnTo>
                <a:lnTo>
                  <a:pt x="0" y="5095933"/>
                </a:lnTo>
                <a:lnTo>
                  <a:pt x="0" y="2791958"/>
                </a:lnTo>
                <a:lnTo>
                  <a:pt x="0" y="2162231"/>
                </a:lnTo>
                <a:close/>
              </a:path>
            </a:pathLst>
          </a:custGeom>
          <a:ln>
            <a:noFill/>
          </a:ln>
        </p:spPr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BAFC795-D059-4E49-98B0-4595B6CD3E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3312" y="267363"/>
            <a:ext cx="8947522" cy="1400530"/>
          </a:xfrm>
        </p:spPr>
        <p:txBody>
          <a:bodyPr anchor="ctr">
            <a:normAutofit fontScale="90000"/>
          </a:bodyPr>
          <a:lstStyle/>
          <a:p>
            <a:r>
              <a:rPr lang="en-US" dirty="0">
                <a:solidFill>
                  <a:srgbClr val="FFFFFF"/>
                </a:solidFill>
              </a:rPr>
              <a:t>64% of respondents rate their university’s senior leadership through the pandemic as: </a:t>
            </a:r>
            <a:r>
              <a:rPr lang="en-US" u="sng" dirty="0">
                <a:solidFill>
                  <a:srgbClr val="FFFFFF"/>
                </a:solidFill>
              </a:rPr>
              <a:t>COMPETENT</a:t>
            </a:r>
            <a:r>
              <a:rPr lang="en-US" dirty="0">
                <a:solidFill>
                  <a:srgbClr val="FFFFFF"/>
                </a:solidFill>
              </a:rPr>
              <a:t> </a:t>
            </a:r>
          </a:p>
        </p:txBody>
      </p:sp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C09BB965-1ECB-284E-AF26-E6323F095A6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67425659"/>
              </p:ext>
            </p:extLst>
          </p:nvPr>
        </p:nvGraphicFramePr>
        <p:xfrm>
          <a:off x="1103312" y="2560607"/>
          <a:ext cx="8947522" cy="40255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61642713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52BEFF1-896C-45B1-B02C-96A6A1BC38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36">
            <a:extLst>
              <a:ext uri="{FF2B5EF4-FFF2-40B4-BE49-F238E27FC236}">
                <a16:creationId xmlns:a16="http://schemas.microsoft.com/office/drawing/2014/main" id="{BB237A14-61B1-4C00-A670-5D8D68A866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644637" y="0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tx2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8598F259-6F54-47A3-8D13-1603D786A3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"/>
            <a:ext cx="4990911" cy="6858001"/>
          </a:xfrm>
          <a:custGeom>
            <a:avLst/>
            <a:gdLst>
              <a:gd name="connsiteX0" fmla="*/ 3646196 w 4990911"/>
              <a:gd name="connsiteY0" fmla="*/ 0 h 6858001"/>
              <a:gd name="connsiteX1" fmla="*/ 4989734 w 4990911"/>
              <a:gd name="connsiteY1" fmla="*/ 0 h 6858001"/>
              <a:gd name="connsiteX2" fmla="*/ 4964689 w 4990911"/>
              <a:gd name="connsiteY2" fmla="*/ 155677 h 6858001"/>
              <a:gd name="connsiteX3" fmla="*/ 4940820 w 4990911"/>
              <a:gd name="connsiteY3" fmla="*/ 310668 h 6858001"/>
              <a:gd name="connsiteX4" fmla="*/ 4917456 w 4990911"/>
              <a:gd name="connsiteY4" fmla="*/ 466344 h 6858001"/>
              <a:gd name="connsiteX5" fmla="*/ 4897453 w 4990911"/>
              <a:gd name="connsiteY5" fmla="*/ 622707 h 6858001"/>
              <a:gd name="connsiteX6" fmla="*/ 4877282 w 4990911"/>
              <a:gd name="connsiteY6" fmla="*/ 778383 h 6858001"/>
              <a:gd name="connsiteX7" fmla="*/ 4858456 w 4990911"/>
              <a:gd name="connsiteY7" fmla="*/ 934746 h 6858001"/>
              <a:gd name="connsiteX8" fmla="*/ 4842320 w 4990911"/>
              <a:gd name="connsiteY8" fmla="*/ 1089051 h 6858001"/>
              <a:gd name="connsiteX9" fmla="*/ 4827024 w 4990911"/>
              <a:gd name="connsiteY9" fmla="*/ 1245413 h 6858001"/>
              <a:gd name="connsiteX10" fmla="*/ 4813072 w 4990911"/>
              <a:gd name="connsiteY10" fmla="*/ 1401090 h 6858001"/>
              <a:gd name="connsiteX11" fmla="*/ 4800970 w 4990911"/>
              <a:gd name="connsiteY11" fmla="*/ 1554023 h 6858001"/>
              <a:gd name="connsiteX12" fmla="*/ 4788867 w 4990911"/>
              <a:gd name="connsiteY12" fmla="*/ 1709014 h 6858001"/>
              <a:gd name="connsiteX13" fmla="*/ 4778782 w 4990911"/>
              <a:gd name="connsiteY13" fmla="*/ 1861947 h 6858001"/>
              <a:gd name="connsiteX14" fmla="*/ 4770882 w 4990911"/>
              <a:gd name="connsiteY14" fmla="*/ 2014881 h 6858001"/>
              <a:gd name="connsiteX15" fmla="*/ 4762645 w 4990911"/>
              <a:gd name="connsiteY15" fmla="*/ 2167128 h 6858001"/>
              <a:gd name="connsiteX16" fmla="*/ 4755754 w 4990911"/>
              <a:gd name="connsiteY16" fmla="*/ 2318004 h 6858001"/>
              <a:gd name="connsiteX17" fmla="*/ 4750879 w 4990911"/>
              <a:gd name="connsiteY17" fmla="*/ 2467509 h 6858001"/>
              <a:gd name="connsiteX18" fmla="*/ 4746677 w 4990911"/>
              <a:gd name="connsiteY18" fmla="*/ 2617013 h 6858001"/>
              <a:gd name="connsiteX19" fmla="*/ 4742643 w 4990911"/>
              <a:gd name="connsiteY19" fmla="*/ 2765146 h 6858001"/>
              <a:gd name="connsiteX20" fmla="*/ 4740794 w 4990911"/>
              <a:gd name="connsiteY20" fmla="*/ 2911221 h 6858001"/>
              <a:gd name="connsiteX21" fmla="*/ 4738777 w 4990911"/>
              <a:gd name="connsiteY21" fmla="*/ 3057297 h 6858001"/>
              <a:gd name="connsiteX22" fmla="*/ 4737768 w 4990911"/>
              <a:gd name="connsiteY22" fmla="*/ 3201315 h 6858001"/>
              <a:gd name="connsiteX23" fmla="*/ 4738777 w 4990911"/>
              <a:gd name="connsiteY23" fmla="*/ 3343961 h 6858001"/>
              <a:gd name="connsiteX24" fmla="*/ 4738777 w 4990911"/>
              <a:gd name="connsiteY24" fmla="*/ 3485236 h 6858001"/>
              <a:gd name="connsiteX25" fmla="*/ 4740794 w 4990911"/>
              <a:gd name="connsiteY25" fmla="*/ 3625139 h 6858001"/>
              <a:gd name="connsiteX26" fmla="*/ 4743819 w 4990911"/>
              <a:gd name="connsiteY26" fmla="*/ 3762299 h 6858001"/>
              <a:gd name="connsiteX27" fmla="*/ 4746677 w 4990911"/>
              <a:gd name="connsiteY27" fmla="*/ 3898087 h 6858001"/>
              <a:gd name="connsiteX28" fmla="*/ 4749871 w 4990911"/>
              <a:gd name="connsiteY28" fmla="*/ 4031133 h 6858001"/>
              <a:gd name="connsiteX29" fmla="*/ 4754745 w 4990911"/>
              <a:gd name="connsiteY29" fmla="*/ 4163492 h 6858001"/>
              <a:gd name="connsiteX30" fmla="*/ 4759956 w 4990911"/>
              <a:gd name="connsiteY30" fmla="*/ 4293793 h 6858001"/>
              <a:gd name="connsiteX31" fmla="*/ 4764662 w 4990911"/>
              <a:gd name="connsiteY31" fmla="*/ 4421352 h 6858001"/>
              <a:gd name="connsiteX32" fmla="*/ 4777942 w 4990911"/>
              <a:gd name="connsiteY32" fmla="*/ 4670298 h 6858001"/>
              <a:gd name="connsiteX33" fmla="*/ 4792061 w 4990911"/>
              <a:gd name="connsiteY33" fmla="*/ 4908956 h 6858001"/>
              <a:gd name="connsiteX34" fmla="*/ 4806853 w 4990911"/>
              <a:gd name="connsiteY34" fmla="*/ 5138013 h 6858001"/>
              <a:gd name="connsiteX35" fmla="*/ 4823158 w 4990911"/>
              <a:gd name="connsiteY35" fmla="*/ 5354726 h 6858001"/>
              <a:gd name="connsiteX36" fmla="*/ 4840135 w 4990911"/>
              <a:gd name="connsiteY36" fmla="*/ 5561838 h 6858001"/>
              <a:gd name="connsiteX37" fmla="*/ 4858456 w 4990911"/>
              <a:gd name="connsiteY37" fmla="*/ 5753862 h 6858001"/>
              <a:gd name="connsiteX38" fmla="*/ 4876442 w 4990911"/>
              <a:gd name="connsiteY38" fmla="*/ 5934227 h 6858001"/>
              <a:gd name="connsiteX39" fmla="*/ 4894427 w 4990911"/>
              <a:gd name="connsiteY39" fmla="*/ 6100191 h 6858001"/>
              <a:gd name="connsiteX40" fmla="*/ 4911404 w 4990911"/>
              <a:gd name="connsiteY40" fmla="*/ 6252438 h 6858001"/>
              <a:gd name="connsiteX41" fmla="*/ 4927541 w 4990911"/>
              <a:gd name="connsiteY41" fmla="*/ 6387541 h 6858001"/>
              <a:gd name="connsiteX42" fmla="*/ 4942837 w 4990911"/>
              <a:gd name="connsiteY42" fmla="*/ 6509613 h 6858001"/>
              <a:gd name="connsiteX43" fmla="*/ 4955612 w 4990911"/>
              <a:gd name="connsiteY43" fmla="*/ 6612483 h 6858001"/>
              <a:gd name="connsiteX44" fmla="*/ 4967714 w 4990911"/>
              <a:gd name="connsiteY44" fmla="*/ 6698894 h 6858001"/>
              <a:gd name="connsiteX45" fmla="*/ 4985028 w 4990911"/>
              <a:gd name="connsiteY45" fmla="*/ 6817538 h 6858001"/>
              <a:gd name="connsiteX46" fmla="*/ 4990911 w 4990911"/>
              <a:gd name="connsiteY46" fmla="*/ 6858000 h 6858001"/>
              <a:gd name="connsiteX47" fmla="*/ 4085557 w 4990911"/>
              <a:gd name="connsiteY47" fmla="*/ 6858000 h 6858001"/>
              <a:gd name="connsiteX48" fmla="*/ 4085557 w 4990911"/>
              <a:gd name="connsiteY48" fmla="*/ 6858001 h 6858001"/>
              <a:gd name="connsiteX49" fmla="*/ 0 w 4990911"/>
              <a:gd name="connsiteY49" fmla="*/ 6858001 h 6858001"/>
              <a:gd name="connsiteX50" fmla="*/ 0 w 4990911"/>
              <a:gd name="connsiteY50" fmla="*/ 1 h 6858001"/>
              <a:gd name="connsiteX51" fmla="*/ 3646196 w 4990911"/>
              <a:gd name="connsiteY51" fmla="*/ 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4990911" h="6858001">
                <a:moveTo>
                  <a:pt x="3646196" y="0"/>
                </a:moveTo>
                <a:lnTo>
                  <a:pt x="4989734" y="0"/>
                </a:lnTo>
                <a:lnTo>
                  <a:pt x="4964689" y="155677"/>
                </a:lnTo>
                <a:lnTo>
                  <a:pt x="4940820" y="310668"/>
                </a:lnTo>
                <a:lnTo>
                  <a:pt x="4917456" y="466344"/>
                </a:lnTo>
                <a:lnTo>
                  <a:pt x="4897453" y="622707"/>
                </a:lnTo>
                <a:lnTo>
                  <a:pt x="4877282" y="778383"/>
                </a:lnTo>
                <a:lnTo>
                  <a:pt x="4858456" y="934746"/>
                </a:lnTo>
                <a:lnTo>
                  <a:pt x="4842320" y="1089051"/>
                </a:lnTo>
                <a:lnTo>
                  <a:pt x="4827024" y="1245413"/>
                </a:lnTo>
                <a:lnTo>
                  <a:pt x="4813072" y="1401090"/>
                </a:lnTo>
                <a:lnTo>
                  <a:pt x="4800970" y="1554023"/>
                </a:lnTo>
                <a:lnTo>
                  <a:pt x="4788867" y="1709014"/>
                </a:lnTo>
                <a:lnTo>
                  <a:pt x="4778782" y="1861947"/>
                </a:lnTo>
                <a:lnTo>
                  <a:pt x="4770882" y="2014881"/>
                </a:lnTo>
                <a:lnTo>
                  <a:pt x="4762645" y="2167128"/>
                </a:lnTo>
                <a:lnTo>
                  <a:pt x="4755754" y="2318004"/>
                </a:lnTo>
                <a:lnTo>
                  <a:pt x="4750879" y="2467509"/>
                </a:lnTo>
                <a:lnTo>
                  <a:pt x="4746677" y="2617013"/>
                </a:lnTo>
                <a:lnTo>
                  <a:pt x="4742643" y="2765146"/>
                </a:lnTo>
                <a:lnTo>
                  <a:pt x="4740794" y="2911221"/>
                </a:lnTo>
                <a:lnTo>
                  <a:pt x="4738777" y="3057297"/>
                </a:lnTo>
                <a:lnTo>
                  <a:pt x="4737768" y="3201315"/>
                </a:lnTo>
                <a:lnTo>
                  <a:pt x="4738777" y="3343961"/>
                </a:lnTo>
                <a:lnTo>
                  <a:pt x="4738777" y="3485236"/>
                </a:lnTo>
                <a:lnTo>
                  <a:pt x="4740794" y="3625139"/>
                </a:lnTo>
                <a:lnTo>
                  <a:pt x="4743819" y="3762299"/>
                </a:lnTo>
                <a:lnTo>
                  <a:pt x="4746677" y="3898087"/>
                </a:lnTo>
                <a:lnTo>
                  <a:pt x="4749871" y="4031133"/>
                </a:lnTo>
                <a:lnTo>
                  <a:pt x="4754745" y="4163492"/>
                </a:lnTo>
                <a:lnTo>
                  <a:pt x="4759956" y="4293793"/>
                </a:lnTo>
                <a:lnTo>
                  <a:pt x="4764662" y="4421352"/>
                </a:lnTo>
                <a:lnTo>
                  <a:pt x="4777942" y="4670298"/>
                </a:lnTo>
                <a:lnTo>
                  <a:pt x="4792061" y="4908956"/>
                </a:lnTo>
                <a:lnTo>
                  <a:pt x="4806853" y="5138013"/>
                </a:lnTo>
                <a:lnTo>
                  <a:pt x="4823158" y="5354726"/>
                </a:lnTo>
                <a:lnTo>
                  <a:pt x="4840135" y="5561838"/>
                </a:lnTo>
                <a:lnTo>
                  <a:pt x="4858456" y="5753862"/>
                </a:lnTo>
                <a:lnTo>
                  <a:pt x="4876442" y="5934227"/>
                </a:lnTo>
                <a:lnTo>
                  <a:pt x="4894427" y="6100191"/>
                </a:lnTo>
                <a:lnTo>
                  <a:pt x="4911404" y="6252438"/>
                </a:lnTo>
                <a:lnTo>
                  <a:pt x="4927541" y="6387541"/>
                </a:lnTo>
                <a:lnTo>
                  <a:pt x="4942837" y="6509613"/>
                </a:lnTo>
                <a:lnTo>
                  <a:pt x="4955612" y="6612483"/>
                </a:lnTo>
                <a:lnTo>
                  <a:pt x="4967714" y="6698894"/>
                </a:lnTo>
                <a:lnTo>
                  <a:pt x="4985028" y="6817538"/>
                </a:lnTo>
                <a:lnTo>
                  <a:pt x="4990911" y="6858000"/>
                </a:lnTo>
                <a:lnTo>
                  <a:pt x="4085557" y="6858000"/>
                </a:lnTo>
                <a:lnTo>
                  <a:pt x="4085557" y="6858001"/>
                </a:lnTo>
                <a:lnTo>
                  <a:pt x="0" y="6858001"/>
                </a:lnTo>
                <a:lnTo>
                  <a:pt x="0" y="1"/>
                </a:lnTo>
                <a:lnTo>
                  <a:pt x="3646196" y="1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BA768A8-4FED-4ED8-9E46-6BE72188EC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A94F5F5-240C-034B-82A4-88ABC83AFE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0880" y="2288328"/>
            <a:ext cx="3522879" cy="4470821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rgbClr val="FFFFFF"/>
                </a:solidFill>
              </a:rPr>
              <a:t>A move away  from campuses? </a:t>
            </a:r>
          </a:p>
        </p:txBody>
      </p:sp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27621922-04FA-584D-AB79-6AD59BC01EC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59466023"/>
              </p:ext>
            </p:extLst>
          </p:nvPr>
        </p:nvGraphicFramePr>
        <p:xfrm>
          <a:off x="5102125" y="1223322"/>
          <a:ext cx="6859217" cy="55358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05922107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D7BFAC-0803-424A-A866-D79764CED0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103532"/>
            <a:ext cx="9905998" cy="959149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Thank you/</a:t>
            </a:r>
            <a:r>
              <a:rPr lang="en-US" b="1" dirty="0" err="1">
                <a:solidFill>
                  <a:schemeClr val="accent6">
                    <a:lumMod val="75000"/>
                  </a:schemeClr>
                </a:solidFill>
              </a:rPr>
              <a:t>diolch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b="1" dirty="0" err="1">
                <a:solidFill>
                  <a:schemeClr val="accent6">
                    <a:lumMod val="75000"/>
                  </a:schemeClr>
                </a:solidFill>
              </a:rPr>
              <a:t>yn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b="1" dirty="0" err="1">
                <a:solidFill>
                  <a:schemeClr val="accent6">
                    <a:lumMod val="75000"/>
                  </a:schemeClr>
                </a:solidFill>
              </a:rPr>
              <a:t>fawr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!</a:t>
            </a:r>
            <a:br>
              <a:rPr lang="en-US" dirty="0"/>
            </a:br>
            <a:endParaRPr lang="en-US" sz="2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19C7CF-232B-5440-B204-00DB0353C9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3723" y="1161535"/>
            <a:ext cx="10273688" cy="4534929"/>
          </a:xfrm>
        </p:spPr>
        <p:txBody>
          <a:bodyPr>
            <a:normAutofit fontScale="62500" lnSpcReduction="20000"/>
          </a:bodyPr>
          <a:lstStyle/>
          <a:p>
            <a:r>
              <a:rPr lang="en-US" sz="2400" dirty="0" err="1"/>
              <a:t>Watermeyer</a:t>
            </a:r>
            <a:r>
              <a:rPr lang="en-US" sz="2400" dirty="0"/>
              <a:t>, R., Shankar, K., Crick, T., Knight, C., </a:t>
            </a:r>
            <a:r>
              <a:rPr lang="en-US" sz="2400" dirty="0" err="1"/>
              <a:t>McGaughey</a:t>
            </a:r>
            <a:r>
              <a:rPr lang="en-US" sz="2400" dirty="0"/>
              <a:t>, F., Hardman, J., Suri, V.R., Chung, R. and Phelan, D. (2021) ‘</a:t>
            </a:r>
            <a:r>
              <a:rPr lang="en-US" sz="2400" dirty="0" err="1"/>
              <a:t>Pandemia</a:t>
            </a:r>
            <a:r>
              <a:rPr lang="en-US" sz="2400" dirty="0"/>
              <a:t>’: A reckoning of UK universities’ corporate response to COVID-19 and its academic fallout. </a:t>
            </a:r>
            <a:r>
              <a:rPr lang="en-US" sz="2400" i="1" dirty="0"/>
              <a:t>British Journal of Sociology of Education (forthcoming)</a:t>
            </a:r>
            <a:endParaRPr lang="en-US" sz="2400" dirty="0"/>
          </a:p>
          <a:p>
            <a:r>
              <a:rPr lang="en-US" sz="2400" dirty="0" err="1"/>
              <a:t>Watermeyer</a:t>
            </a:r>
            <a:r>
              <a:rPr lang="en-US" sz="2400" dirty="0"/>
              <a:t>, R., Crick, T., Knight, C., and Goodall, J. (2020) </a:t>
            </a:r>
            <a:r>
              <a:rPr lang="en-GB" sz="2400" dirty="0">
                <a:effectLst/>
              </a:rPr>
              <a:t>COVID-19 and digital disruption in </a:t>
            </a:r>
            <a:r>
              <a:rPr lang="en-GB" sz="2400" dirty="0" err="1">
                <a:effectLst/>
              </a:rPr>
              <a:t>uk</a:t>
            </a:r>
            <a:r>
              <a:rPr lang="en-GB" sz="2400" dirty="0">
                <a:effectLst/>
              </a:rPr>
              <a:t> universities: afflictions and affordances of emergency online migration. </a:t>
            </a:r>
            <a:r>
              <a:rPr lang="en-GB" sz="2400" i="1" dirty="0"/>
              <a:t>H</a:t>
            </a:r>
            <a:r>
              <a:rPr lang="en-GB" sz="2400" i="1" dirty="0">
                <a:effectLst/>
              </a:rPr>
              <a:t>igher </a:t>
            </a:r>
            <a:r>
              <a:rPr lang="en-GB" sz="2400" i="1" dirty="0"/>
              <a:t>E</a:t>
            </a:r>
            <a:r>
              <a:rPr lang="en-GB" sz="2400" i="1" dirty="0">
                <a:effectLst/>
              </a:rPr>
              <a:t>ducation</a:t>
            </a:r>
            <a:r>
              <a:rPr lang="en-GB" sz="2400" dirty="0">
                <a:effectLst/>
              </a:rPr>
              <a:t>, 81, </a:t>
            </a:r>
            <a:r>
              <a:rPr lang="en-GB" sz="2400" dirty="0"/>
              <a:t>623-641 </a:t>
            </a:r>
            <a:r>
              <a:rPr lang="en-GB" sz="2400" dirty="0">
                <a:hlinkClick r:id="rId2"/>
              </a:rPr>
              <a:t>https://doi.org/10.1007/s10734-020-00561-y</a:t>
            </a:r>
            <a:r>
              <a:rPr lang="en-GB" sz="2400" dirty="0"/>
              <a:t> </a:t>
            </a:r>
            <a:endParaRPr lang="en-GB" sz="2400" dirty="0">
              <a:effectLst/>
            </a:endParaRPr>
          </a:p>
          <a:p>
            <a:r>
              <a:rPr lang="en-US" sz="2400" dirty="0" err="1"/>
              <a:t>Watermeyer</a:t>
            </a:r>
            <a:r>
              <a:rPr lang="en-US" sz="2400" dirty="0"/>
              <a:t>, R., Crick, T., Knight, C., and Goodall, J. (2020) </a:t>
            </a:r>
            <a:br>
              <a:rPr lang="en-GB" sz="2400" dirty="0"/>
            </a:br>
            <a:r>
              <a:rPr lang="en-GB" sz="2400" dirty="0">
                <a:effectLst/>
              </a:rPr>
              <a:t>forced shift to online teaching in coronavirus pandemic unleashes educators’ deepest job fears. </a:t>
            </a:r>
            <a:r>
              <a:rPr lang="en-GB" sz="2400" i="1" dirty="0"/>
              <a:t>N</a:t>
            </a:r>
            <a:r>
              <a:rPr lang="en-GB" sz="2400" i="1" dirty="0">
                <a:effectLst/>
              </a:rPr>
              <a:t>ature </a:t>
            </a:r>
            <a:r>
              <a:rPr lang="en-GB" sz="2400" i="1" dirty="0"/>
              <a:t>I</a:t>
            </a:r>
            <a:r>
              <a:rPr lang="en-GB" sz="2400" i="1" dirty="0">
                <a:effectLst/>
              </a:rPr>
              <a:t>ndex</a:t>
            </a:r>
            <a:r>
              <a:rPr lang="en-GB" sz="2400" dirty="0">
                <a:effectLst/>
              </a:rPr>
              <a:t>. available from: </a:t>
            </a:r>
            <a:r>
              <a:rPr lang="en-GB" sz="2400" dirty="0">
                <a:effectLst/>
                <a:hlinkClick r:id="rId3"/>
              </a:rPr>
              <a:t>https://www.natureindex.com/news-blog/forced-shift-to-online-teaching-in-coronavirus-pandemic-unleashes-educators-deepest-job-fears-</a:t>
            </a:r>
            <a:r>
              <a:rPr lang="en-GB" sz="2400" dirty="0">
                <a:effectLst/>
              </a:rPr>
              <a:t> </a:t>
            </a:r>
          </a:p>
          <a:p>
            <a:r>
              <a:rPr lang="en-US" sz="2400" dirty="0" err="1"/>
              <a:t>Watermeyer</a:t>
            </a:r>
            <a:r>
              <a:rPr lang="en-US" sz="2400" dirty="0"/>
              <a:t>, R., Crick, T., Knight, C., and Goodall, J. (2020) academic lives are in transition. </a:t>
            </a:r>
            <a:r>
              <a:rPr lang="en-US" sz="2400" i="1" dirty="0" err="1"/>
              <a:t>Wonkhe</a:t>
            </a:r>
            <a:r>
              <a:rPr lang="en-US" sz="2400" dirty="0"/>
              <a:t>. Available from: </a:t>
            </a:r>
            <a:r>
              <a:rPr lang="en-US" sz="2400" dirty="0">
                <a:hlinkClick r:id="rId4"/>
              </a:rPr>
              <a:t>https://wonkhe.com/blogs/academic-lives-are-in-transition/</a:t>
            </a:r>
            <a:r>
              <a:rPr lang="en-US" sz="2400" dirty="0"/>
              <a:t> </a:t>
            </a:r>
          </a:p>
          <a:p>
            <a:pPr marL="0" indent="0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sz="2600" b="1" dirty="0"/>
              <a:t>We would like to acknowledge the contribution of our wider team of researchers including: </a:t>
            </a:r>
          </a:p>
          <a:p>
            <a:pPr marL="0" indent="0" algn="ctr">
              <a:buNone/>
            </a:pPr>
            <a:r>
              <a:rPr lang="en-US" sz="2600" dirty="0"/>
              <a:t>Dr Cathryn Knight and Dr Janet Goodall (Swansea University); Professor Kalpana Shankar (UCD); Dr Fiona </a:t>
            </a:r>
            <a:r>
              <a:rPr lang="en-US" sz="2600" dirty="0" err="1"/>
              <a:t>McGaughey</a:t>
            </a:r>
            <a:r>
              <a:rPr lang="en-US" sz="2600" dirty="0"/>
              <a:t> (University of Western Australia); Dr Joanna Hardman (University of Cape Town); Dr Venkata </a:t>
            </a:r>
            <a:r>
              <a:rPr lang="en-US" sz="2600" dirty="0" err="1"/>
              <a:t>Ratnadeep</a:t>
            </a:r>
            <a:r>
              <a:rPr lang="en-US" sz="2600" dirty="0"/>
              <a:t> Suri (Indraprastha Institute of Information Technology); Dr Roger Chung (Chinese University of Hong Kong); Dr Dean Phelan (Maynooth University) and Margarida Borras </a:t>
            </a:r>
            <a:r>
              <a:rPr lang="en-US" sz="2600" dirty="0" err="1"/>
              <a:t>Batalla</a:t>
            </a:r>
            <a:r>
              <a:rPr lang="en-US" sz="2600" dirty="0"/>
              <a:t> (University of Bristol) in addition to funding provided by the Worldwide Universities Network (WUN)</a:t>
            </a:r>
          </a:p>
          <a:p>
            <a:pPr marL="0" indent="0">
              <a:buNone/>
            </a:pPr>
            <a:endParaRPr lang="en-GB" dirty="0">
              <a:effectLst/>
            </a:endParaRPr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4EC605C-96B2-CD45-8E46-96E6E197F44F}"/>
              </a:ext>
            </a:extLst>
          </p:cNvPr>
          <p:cNvSpPr txBox="1"/>
          <p:nvPr/>
        </p:nvSpPr>
        <p:spPr>
          <a:xfrm>
            <a:off x="6948981" y="5575431"/>
            <a:ext cx="5078896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spc="-150" dirty="0">
                <a:latin typeface="+mj-lt"/>
              </a:rPr>
              <a:t>CONTACT</a:t>
            </a:r>
            <a:r>
              <a:rPr lang="en-US" sz="3200" dirty="0"/>
              <a:t> </a:t>
            </a:r>
            <a:r>
              <a:rPr lang="en-US" dirty="0">
                <a:hlinkClick r:id="rId5"/>
              </a:rPr>
              <a:t>thomas.crick@swansea.ac.uk</a:t>
            </a:r>
            <a:endParaRPr lang="en-US" dirty="0"/>
          </a:p>
          <a:p>
            <a:pPr algn="r"/>
            <a:r>
              <a:rPr lang="en-US" dirty="0">
                <a:hlinkClick r:id="rId6"/>
              </a:rPr>
              <a:t>richard.watermeyer@bristol.ac.uk</a:t>
            </a:r>
            <a:r>
              <a:rPr lang="en-US" dirty="0"/>
              <a:t> 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85BAF07A-C2B8-CF43-B89F-776A81E0632C}"/>
              </a:ext>
            </a:extLst>
          </p:cNvPr>
          <p:cNvSpPr txBox="1">
            <a:spLocks/>
          </p:cNvSpPr>
          <p:nvPr/>
        </p:nvSpPr>
        <p:spPr>
          <a:xfrm>
            <a:off x="164123" y="6475257"/>
            <a:ext cx="1578318" cy="3827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0" indent="0" algn="r">
              <a:lnSpc>
                <a:spcPct val="90000"/>
              </a:lnSpc>
              <a:buNone/>
            </a:pPr>
            <a:r>
              <a:rPr lang="en-US" dirty="0"/>
              <a:t>#QAA2021</a:t>
            </a:r>
          </a:p>
          <a:p>
            <a:pPr marL="0" indent="0" algn="r">
              <a:lnSpc>
                <a:spcPct val="90000"/>
              </a:lnSpc>
              <a:buNone/>
            </a:pPr>
            <a:endParaRPr lang="en-US" sz="1700" dirty="0"/>
          </a:p>
        </p:txBody>
      </p:sp>
    </p:spTree>
    <p:extLst>
      <p:ext uri="{BB962C8B-B14F-4D97-AF65-F5344CB8AC3E}">
        <p14:creationId xmlns:p14="http://schemas.microsoft.com/office/powerpoint/2010/main" val="244574369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0E5580"/>
      </a:dk2>
      <a:lt2>
        <a:srgbClr val="EBEBEB"/>
      </a:lt2>
      <a:accent1>
        <a:srgbClr val="ACD433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C4E46E"/>
      </a:hlink>
      <a:folHlink>
        <a:srgbClr val="BDE0F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BACC050B-8757-4460-95D8-E37B46A6B42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{EA9B27E0-DF37-254D-ACCB-E1BE9D06C11A}tf10001062</Template>
  <TotalTime>392</TotalTime>
  <Words>986</Words>
  <Application>Microsoft Macintosh PowerPoint</Application>
  <PresentationFormat>Widescreen</PresentationFormat>
  <Paragraphs>81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Arial</vt:lpstr>
      <vt:lpstr>Century Gothic</vt:lpstr>
      <vt:lpstr>Wingdings 3</vt:lpstr>
      <vt:lpstr>Ion</vt:lpstr>
      <vt:lpstr>Impacts of COVID-19 on UK higher education staff</vt:lpstr>
      <vt:lpstr>Drawing on data from 3 major empirical studies over the last 12 months, consulting +7000 UK HE workers </vt:lpstr>
      <vt:lpstr>Academic staff: Immediate perspectives on transitioning to remote working</vt:lpstr>
      <vt:lpstr>PowerPoint Presentation</vt:lpstr>
      <vt:lpstr>Respondent Profiles</vt:lpstr>
      <vt:lpstr>Headline findings</vt:lpstr>
      <vt:lpstr>PowerPoint Presentation</vt:lpstr>
      <vt:lpstr>PowerPoint Presentation</vt:lpstr>
      <vt:lpstr>Themes from open-text responses</vt:lpstr>
      <vt:lpstr>Academic staff: impact on welfare, health and wellbeing</vt:lpstr>
      <vt:lpstr>“Pandemia”</vt:lpstr>
      <vt:lpstr>Professional service staff:   work experiences under COVID-19</vt:lpstr>
      <vt:lpstr>Sample  Number of completed surveys: n=4801   Gender  Male               28% Female                      71% Prefer to self-describe 1%   Employment status   Part-time  22%  Full-time  78%   Type of institution  Pre-1992  64%  Post-1992 28% Not sure   8%  </vt:lpstr>
      <vt:lpstr>Impact on work ability and work productivity</vt:lpstr>
      <vt:lpstr>Impact on mental and physical health and wellbeing</vt:lpstr>
      <vt:lpstr>64% of respondents rate their university’s senior leadership through the pandemic as: COMPETENT </vt:lpstr>
      <vt:lpstr>A move away  from campuses? </vt:lpstr>
      <vt:lpstr>Thank you/diolch yn fawr!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COVID-19 and digital disruption in uk universities: Costs and opportunities of Emergency online migration</dc:title>
  <dc:creator>Microsoft Office User</dc:creator>
  <cp:lastModifiedBy>Richard Watermeyer</cp:lastModifiedBy>
  <cp:revision>42</cp:revision>
  <dcterms:created xsi:type="dcterms:W3CDTF">2020-05-29T10:24:53Z</dcterms:created>
  <dcterms:modified xsi:type="dcterms:W3CDTF">2021-05-13T07:18:30Z</dcterms:modified>
</cp:coreProperties>
</file>